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8" r:id="rId3"/>
    <p:sldId id="257" r:id="rId4"/>
    <p:sldId id="258" r:id="rId5"/>
    <p:sldId id="259" r:id="rId6"/>
    <p:sldId id="260" r:id="rId7"/>
    <p:sldId id="261" r:id="rId8"/>
    <p:sldId id="262" r:id="rId9"/>
    <p:sldId id="263" r:id="rId10"/>
    <p:sldId id="264" r:id="rId11"/>
    <p:sldId id="265" r:id="rId12"/>
    <p:sldId id="266" r:id="rId13"/>
    <p:sldId id="267" r:id="rId14"/>
  </p:sldIdLst>
  <p:sldSz cx="12192000" cy="6858000"/>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343FD988-51A1-4E9B-8046-1F6A22A2C9BD}">
          <p14:sldIdLst>
            <p14:sldId id="256"/>
            <p14:sldId id="268"/>
            <p14:sldId id="257"/>
            <p14:sldId id="258"/>
            <p14:sldId id="259"/>
            <p14:sldId id="260"/>
            <p14:sldId id="261"/>
            <p14:sldId id="262"/>
            <p14:sldId id="263"/>
            <p14:sldId id="264"/>
            <p14:sldId id="265"/>
            <p14:sldId id="266"/>
            <p14:sldId id="26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919" autoAdjust="0"/>
  </p:normalViewPr>
  <p:slideViewPr>
    <p:cSldViewPr snapToGrid="0">
      <p:cViewPr varScale="1">
        <p:scale>
          <a:sx n="75" d="100"/>
          <a:sy n="75" d="100"/>
        </p:scale>
        <p:origin x="90" y="708"/>
      </p:cViewPr>
      <p:guideLst/>
    </p:cSldViewPr>
  </p:slideViewPr>
  <p:notesTextViewPr>
    <p:cViewPr>
      <p:scale>
        <a:sx n="3" d="2"/>
        <a:sy n="3" d="2"/>
      </p:scale>
      <p:origin x="0" y="0"/>
    </p:cViewPr>
  </p:notesTextViewPr>
  <p:notesViewPr>
    <p:cSldViewPr snapToGrid="0">
      <p:cViewPr varScale="1">
        <p:scale>
          <a:sx n="76" d="100"/>
          <a:sy n="76" d="100"/>
        </p:scale>
        <p:origin x="2730"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F325AF5C-A5A7-4667-9412-8F4C1BAB859E}" type="datetimeFigureOut">
              <a:rPr lang="ko-KR" altLang="en-US" smtClean="0"/>
              <a:t>2016-11-08</a:t>
            </a:fld>
            <a:endParaRPr lang="ko-KR" altLang="en-US"/>
          </a:p>
        </p:txBody>
      </p:sp>
      <p:sp>
        <p:nvSpPr>
          <p:cNvPr id="4" name="슬라이드 이미지 개체 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EB9AD039-08E5-4549-AD86-1391DDEC42A3}" type="slidenum">
              <a:rPr lang="ko-KR" altLang="en-US" smtClean="0"/>
              <a:t>‹#›</a:t>
            </a:fld>
            <a:endParaRPr lang="ko-KR" altLang="en-US"/>
          </a:p>
        </p:txBody>
      </p:sp>
    </p:spTree>
    <p:extLst>
      <p:ext uri="{BB962C8B-B14F-4D97-AF65-F5344CB8AC3E}">
        <p14:creationId xmlns:p14="http://schemas.microsoft.com/office/powerpoint/2010/main" val="1002702492"/>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144000" cy="2387600"/>
          </a:xfrm>
        </p:spPr>
        <p:txBody>
          <a:bodyPr anchor="b"/>
          <a:lstStyle>
            <a:lvl1pPr algn="ctr">
              <a:defRPr sz="6000"/>
            </a:lvl1pPr>
          </a:lstStyle>
          <a:p>
            <a:r>
              <a:rPr lang="ko-KR" altLang="en-US" smtClean="0"/>
              <a:t>마스터 제목 스타일 편집</a:t>
            </a:r>
            <a:endParaRPr lang="ko-KR" altLang="en-US"/>
          </a:p>
        </p:txBody>
      </p:sp>
      <p:sp>
        <p:nvSpPr>
          <p:cNvPr id="3" name="부제목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F489DDFD-5B7B-4238-A50B-0AF5E281324A}" type="datetimeFigureOut">
              <a:rPr lang="ko-KR" altLang="en-US" smtClean="0"/>
              <a:t>2016-11-08</a:t>
            </a:fld>
            <a:endParaRPr lang="ko-KR" altLang="en-US" dirty="0"/>
          </a:p>
        </p:txBody>
      </p:sp>
      <p:sp>
        <p:nvSpPr>
          <p:cNvPr id="5" name="바닥글 개체 틀 4"/>
          <p:cNvSpPr>
            <a:spLocks noGrp="1"/>
          </p:cNvSpPr>
          <p:nvPr>
            <p:ph type="ftr" sz="quarter" idx="11"/>
          </p:nvPr>
        </p:nvSpPr>
        <p:spPr/>
        <p:txBody>
          <a:bodyPr/>
          <a:lstStyle/>
          <a:p>
            <a:r>
              <a:rPr lang="en-US" altLang="ko-KR" dirty="0" smtClean="0"/>
              <a:t>© Samsung Electronics</a:t>
            </a:r>
            <a:endParaRPr lang="ko-KR" altLang="en-US"/>
          </a:p>
        </p:txBody>
      </p:sp>
      <p:sp>
        <p:nvSpPr>
          <p:cNvPr id="6" name="슬라이드 번호 개체 틀 5"/>
          <p:cNvSpPr>
            <a:spLocks noGrp="1"/>
          </p:cNvSpPr>
          <p:nvPr>
            <p:ph type="sldNum" sz="quarter" idx="12"/>
          </p:nvPr>
        </p:nvSpPr>
        <p:spPr/>
        <p:txBody>
          <a:bodyPr/>
          <a:lstStyle/>
          <a:p>
            <a:fld id="{25F5DF48-2534-4513-BD43-E3E90888DDC1}" type="slidenum">
              <a:rPr lang="ko-KR" altLang="en-US" smtClean="0"/>
              <a:t>‹#›</a:t>
            </a:fld>
            <a:endParaRPr lang="ko-KR" altLang="en-US"/>
          </a:p>
        </p:txBody>
      </p:sp>
      <p:pic>
        <p:nvPicPr>
          <p:cNvPr id="9218" name="Picture 2" descr="http://www.3gpp.org/IMG/jpg/3GPP_TM_RD.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08422" y="578120"/>
            <a:ext cx="712354" cy="41494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www.fineprintnyc.com/images/blog/samsung-logo/samsung-logo-history-7.jpg"/>
          <p:cNvPicPr>
            <a:picLocks noChangeAspect="1" noChangeArrowheads="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3752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구역 머리글">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31850" y="629085"/>
            <a:ext cx="7121979" cy="851372"/>
          </a:xfrm>
        </p:spPr>
        <p:txBody>
          <a:bodyPr anchor="b">
            <a:normAutofit/>
          </a:bodyPr>
          <a:lstStyle>
            <a:lvl1pPr>
              <a:defRPr sz="4800" b="1" baseline="0"/>
            </a:lvl1pPr>
          </a:lstStyle>
          <a:p>
            <a:r>
              <a:rPr lang="en-US" altLang="ko-KR" dirty="0" smtClean="0"/>
              <a:t>Table of Contents</a:t>
            </a:r>
            <a:endParaRPr lang="ko-KR" altLang="en-US" dirty="0"/>
          </a:p>
        </p:txBody>
      </p:sp>
      <p:cxnSp>
        <p:nvCxnSpPr>
          <p:cNvPr id="7" name="직선 연결선 6"/>
          <p:cNvCxnSpPr/>
          <p:nvPr userDrawn="1"/>
        </p:nvCxnSpPr>
        <p:spPr>
          <a:xfrm>
            <a:off x="2348345" y="1953491"/>
            <a:ext cx="1155" cy="3837709"/>
          </a:xfrm>
          <a:prstGeom prst="line">
            <a:avLst/>
          </a:prstGeom>
          <a:ln w="508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2" name="내용 개체 틀 2"/>
          <p:cNvSpPr>
            <a:spLocks noGrp="1"/>
          </p:cNvSpPr>
          <p:nvPr>
            <p:ph idx="10"/>
          </p:nvPr>
        </p:nvSpPr>
        <p:spPr>
          <a:xfrm>
            <a:off x="2736233" y="1953491"/>
            <a:ext cx="7950818" cy="3837709"/>
          </a:xfrm>
        </p:spPr>
        <p:txBody>
          <a:bodyPr/>
          <a:lstStyle>
            <a:lvl1pPr marL="514350" indent="-514350">
              <a:lnSpc>
                <a:spcPct val="150000"/>
              </a:lnSpc>
              <a:buFont typeface="+mj-lt"/>
              <a:buAutoNum type="arabicPeriod"/>
              <a:defRPr>
                <a:solidFill>
                  <a:schemeClr val="accent5">
                    <a:lumMod val="7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p:txBody>
      </p:sp>
      <p:pic>
        <p:nvPicPr>
          <p:cNvPr id="13" name="Picture 2" descr="https://www.fineprintnyc.com/images/blog/samsung-logo/samsung-logo-history-7.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9963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320511" y="320511"/>
            <a:ext cx="11547836" cy="829559"/>
          </a:xfrm>
        </p:spPr>
        <p:txBody>
          <a:bodyPr/>
          <a:lstStyle>
            <a:lvl1pPr>
              <a:defRPr>
                <a:solidFill>
                  <a:schemeClr val="accent5">
                    <a:lumMod val="75000"/>
                  </a:schemeClr>
                </a:solidFill>
              </a:defRPr>
            </a:lvl1pPr>
          </a:lstStyle>
          <a:p>
            <a:r>
              <a:rPr lang="ko-KR" altLang="en-US" dirty="0" smtClean="0"/>
              <a:t>마스터 제목 스타일 편집</a:t>
            </a:r>
            <a:endParaRPr lang="ko-KR" altLang="en-US" dirty="0"/>
          </a:p>
        </p:txBody>
      </p:sp>
      <p:sp>
        <p:nvSpPr>
          <p:cNvPr id="3" name="내용 개체 틀 2"/>
          <p:cNvSpPr>
            <a:spLocks noGrp="1"/>
          </p:cNvSpPr>
          <p:nvPr>
            <p:ph idx="1"/>
          </p:nvPr>
        </p:nvSpPr>
        <p:spPr>
          <a:xfrm>
            <a:off x="320510" y="1404594"/>
            <a:ext cx="11547837" cy="4772369"/>
          </a:xfrm>
        </p:spPr>
        <p:txBody>
          <a:bodyPr/>
          <a:lstStyle>
            <a:lvl1pPr>
              <a:defRPr>
                <a:solidFill>
                  <a:schemeClr val="accent5">
                    <a:lumMod val="7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10"/>
          </p:nvPr>
        </p:nvSpPr>
        <p:spPr>
          <a:xfrm>
            <a:off x="314796" y="6356349"/>
            <a:ext cx="2743200" cy="365125"/>
          </a:xfrm>
        </p:spPr>
        <p:txBody>
          <a:bodyPr/>
          <a:lstStyle>
            <a:lvl1pPr marL="0" marR="0" indent="0" algn="l" defTabSz="914400" rtl="0" eaLnBrk="1" fontAlgn="auto" latinLnBrk="1" hangingPunct="1">
              <a:lnSpc>
                <a:spcPct val="100000"/>
              </a:lnSpc>
              <a:spcBef>
                <a:spcPts val="0"/>
              </a:spcBef>
              <a:spcAft>
                <a:spcPts val="0"/>
              </a:spcAft>
              <a:buClrTx/>
              <a:buSzTx/>
              <a:buFontTx/>
              <a:buNone/>
              <a:tabLst/>
              <a:defRPr/>
            </a:lvl1pPr>
          </a:lstStyle>
          <a:p>
            <a:fld id="{F489DDFD-5B7B-4238-A50B-0AF5E281324A}" type="datetimeFigureOut">
              <a:rPr lang="ko-KR" altLang="en-US" smtClean="0"/>
              <a:pPr/>
              <a:t>2016-11-08</a:t>
            </a:fld>
            <a:endParaRPr lang="ko-KR" altLang="en-US" dirty="0"/>
          </a:p>
        </p:txBody>
      </p:sp>
      <p:sp>
        <p:nvSpPr>
          <p:cNvPr id="5" name="바닥글 개체 틀 4"/>
          <p:cNvSpPr>
            <a:spLocks noGrp="1"/>
          </p:cNvSpPr>
          <p:nvPr>
            <p:ph type="ftr" sz="quarter" idx="11"/>
          </p:nvPr>
        </p:nvSpPr>
        <p:spPr>
          <a:xfrm>
            <a:off x="3219449" y="6356350"/>
            <a:ext cx="5248275" cy="365125"/>
          </a:xfrm>
        </p:spPr>
        <p:txBody>
          <a:bodyPr/>
          <a:lstStyle/>
          <a:p>
            <a:r>
              <a:rPr lang="en-US" altLang="ko-KR" dirty="0" smtClean="0"/>
              <a:t>© Samsung Electronics</a:t>
            </a:r>
            <a:endParaRPr lang="ko-KR" altLang="en-US" dirty="0"/>
          </a:p>
        </p:txBody>
      </p:sp>
      <p:sp>
        <p:nvSpPr>
          <p:cNvPr id="6" name="슬라이드 번호 개체 틀 5"/>
          <p:cNvSpPr>
            <a:spLocks noGrp="1"/>
          </p:cNvSpPr>
          <p:nvPr>
            <p:ph type="sldNum" sz="quarter" idx="12"/>
          </p:nvPr>
        </p:nvSpPr>
        <p:spPr>
          <a:xfrm>
            <a:off x="9119432" y="6356349"/>
            <a:ext cx="2743200" cy="365125"/>
          </a:xfrm>
        </p:spPr>
        <p:txBody>
          <a:bodyPr/>
          <a:lstStyle/>
          <a:p>
            <a:r>
              <a:rPr lang="en-US" altLang="ko-KR" dirty="0" smtClean="0"/>
              <a:t>Page </a:t>
            </a:r>
            <a:fld id="{25F5DF48-2534-4513-BD43-E3E90888DDC1}" type="slidenum">
              <a:rPr lang="ko-KR" altLang="en-US" smtClean="0"/>
              <a:pPr/>
              <a:t>‹#›</a:t>
            </a:fld>
            <a:endParaRPr lang="ko-KR" altLang="en-US" dirty="0"/>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descr="https://www.fineprintnyc.com/images/blog/samsung-logo/samsung-logo-history-7.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90030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F489DDFD-5B7B-4238-A50B-0AF5E281324A}" type="datetimeFigureOut">
              <a:rPr lang="ko-KR" altLang="en-US" smtClean="0"/>
              <a:t>2016-11-08</a:t>
            </a:fld>
            <a:endParaRPr lang="ko-KR" altLang="en-US"/>
          </a:p>
        </p:txBody>
      </p:sp>
      <p:sp>
        <p:nvSpPr>
          <p:cNvPr id="5" name="바닥글 개체 틀 4"/>
          <p:cNvSpPr>
            <a:spLocks noGrp="1"/>
          </p:cNvSpPr>
          <p:nvPr>
            <p:ph type="ftr" sz="quarter" idx="11"/>
          </p:nvPr>
        </p:nvSpPr>
        <p:spPr/>
        <p:txBody>
          <a:bodyPr/>
          <a:lstStyle/>
          <a:p>
            <a:r>
              <a:rPr lang="en-US" altLang="ko-KR" dirty="0" smtClean="0"/>
              <a:t>© Samsung Electronics</a:t>
            </a:r>
            <a:endParaRPr lang="ko-KR" altLang="en-US" smtClean="0"/>
          </a:p>
        </p:txBody>
      </p:sp>
      <p:sp>
        <p:nvSpPr>
          <p:cNvPr id="6" name="슬라이드 번호 개체 틀 5"/>
          <p:cNvSpPr>
            <a:spLocks noGrp="1"/>
          </p:cNvSpPr>
          <p:nvPr>
            <p:ph type="sldNum" sz="quarter" idx="12"/>
          </p:nvPr>
        </p:nvSpPr>
        <p:spPr/>
        <p:txBody>
          <a:bodyPr/>
          <a:lstStyle/>
          <a:p>
            <a:r>
              <a:rPr lang="en-US" altLang="ko-KR" dirty="0" smtClean="0"/>
              <a:t>Page </a:t>
            </a:r>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413291596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314796" y="365125"/>
            <a:ext cx="11547836" cy="800185"/>
          </a:xfrm>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314796" y="1344697"/>
            <a:ext cx="5705004" cy="4832266"/>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6172200" y="1344697"/>
            <a:ext cx="5690432" cy="4832266"/>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a:xfrm>
            <a:off x="314796" y="6356350"/>
            <a:ext cx="3266604" cy="365125"/>
          </a:xfrm>
        </p:spPr>
        <p:txBody>
          <a:bodyPr/>
          <a:lstStyle/>
          <a:p>
            <a:fld id="{F489DDFD-5B7B-4238-A50B-0AF5E281324A}" type="datetimeFigureOut">
              <a:rPr lang="ko-KR" altLang="en-US" smtClean="0"/>
              <a:t>2016-11-08</a:t>
            </a:fld>
            <a:endParaRPr lang="ko-KR" altLang="en-US"/>
          </a:p>
        </p:txBody>
      </p:sp>
      <p:sp>
        <p:nvSpPr>
          <p:cNvPr id="6" name="바닥글 개체 틀 5"/>
          <p:cNvSpPr>
            <a:spLocks noGrp="1"/>
          </p:cNvSpPr>
          <p:nvPr>
            <p:ph type="ftr" sz="quarter" idx="11"/>
          </p:nvPr>
        </p:nvSpPr>
        <p:spPr/>
        <p:txBody>
          <a:bodyPr/>
          <a:lstStyle/>
          <a:p>
            <a:r>
              <a:rPr lang="en-US" altLang="ko-KR" dirty="0" smtClean="0"/>
              <a:t>© Samsung Electronics</a:t>
            </a:r>
            <a:endParaRPr lang="ko-KR" altLang="en-US" smtClean="0"/>
          </a:p>
        </p:txBody>
      </p:sp>
      <p:sp>
        <p:nvSpPr>
          <p:cNvPr id="7" name="슬라이드 번호 개체 틀 6"/>
          <p:cNvSpPr>
            <a:spLocks noGrp="1"/>
          </p:cNvSpPr>
          <p:nvPr>
            <p:ph type="sldNum" sz="quarter" idx="12"/>
          </p:nvPr>
        </p:nvSpPr>
        <p:spPr>
          <a:xfrm>
            <a:off x="8610600" y="6356350"/>
            <a:ext cx="3252032" cy="365125"/>
          </a:xfrm>
        </p:spPr>
        <p:txBody>
          <a:bodyPr/>
          <a:lstStyle/>
          <a:p>
            <a:r>
              <a:rPr lang="ko-KR" altLang="en-US" smtClean="0"/>
              <a:t> </a:t>
            </a:r>
            <a:r>
              <a:rPr lang="en-US" altLang="ko-KR" dirty="0" smtClean="0"/>
              <a:t>Page </a:t>
            </a:r>
            <a:fld id="{25F5DF48-2534-4513-BD43-E3E90888DDC1}" type="slidenum">
              <a:rPr lang="ko-KR" altLang="en-US" smtClean="0"/>
              <a:pPr/>
              <a:t>‹#›</a:t>
            </a:fld>
            <a:endParaRPr lang="ko-KR" altLang="en-US" dirty="0"/>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pic>
        <p:nvPicPr>
          <p:cNvPr id="9" name="Picture 2" descr="https://www.fineprintnyc.com/images/blog/samsung-logo/samsung-logo-history-7.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1047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accent5">
                    <a:lumMod val="75000"/>
                  </a:schemeClr>
                </a:solidFill>
              </a:defRPr>
            </a:lvl1pPr>
          </a:lstStyle>
          <a:p>
            <a:fld id="{F489DDFD-5B7B-4238-A50B-0AF5E281324A}" type="datetimeFigureOut">
              <a:rPr lang="ko-KR" altLang="en-US" smtClean="0"/>
              <a:pPr/>
              <a:t>2016-11-08</a:t>
            </a:fld>
            <a:endParaRPr lang="ko-KR" altLang="en-US" dirty="0"/>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accent5">
                    <a:lumMod val="75000"/>
                  </a:schemeClr>
                </a:solidFill>
              </a:defRPr>
            </a:lvl1pPr>
          </a:lstStyle>
          <a:p>
            <a:r>
              <a:rPr lang="en-US" altLang="ko-KR" dirty="0" smtClean="0"/>
              <a:t>Samsung Electronics</a:t>
            </a:r>
            <a:endParaRPr lang="ko-KR" altLang="en-US" dirty="0"/>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accent5">
                    <a:lumMod val="75000"/>
                  </a:schemeClr>
                </a:solidFill>
              </a:defRPr>
            </a:lvl1pPr>
          </a:lstStyle>
          <a:p>
            <a:r>
              <a:rPr lang="ko-KR" altLang="en-US" dirty="0" smtClean="0"/>
              <a:t> </a:t>
            </a:r>
            <a:r>
              <a:rPr lang="en-US" altLang="ko-KR" dirty="0" smtClean="0"/>
              <a:t>Page </a:t>
            </a:r>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1106384162"/>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0" r:id="rId3"/>
    <p:sldLayoutId id="2147483651" r:id="rId4"/>
    <p:sldLayoutId id="2147483652" r:id="rId5"/>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accent5">
              <a:lumMod val="75000"/>
            </a:schemeClr>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___1.vsd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Visio____2.vsdx"/><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796834" y="1122363"/>
            <a:ext cx="10855235" cy="2387600"/>
          </a:xfrm>
        </p:spPr>
        <p:txBody>
          <a:bodyPr>
            <a:normAutofit/>
          </a:bodyPr>
          <a:lstStyle/>
          <a:p>
            <a:r>
              <a:rPr lang="en-US" altLang="ko-KR" b="1" dirty="0" smtClean="0"/>
              <a:t>Local Area Data Network</a:t>
            </a:r>
            <a:r>
              <a:rPr lang="en-US" altLang="ko-KR" b="1" dirty="0" smtClean="0"/>
              <a:t/>
            </a:r>
            <a:br>
              <a:rPr lang="en-US" altLang="ko-KR" b="1" dirty="0" smtClean="0"/>
            </a:br>
            <a:r>
              <a:rPr lang="en-US" altLang="ko-KR" sz="4800" b="1" dirty="0" smtClean="0"/>
              <a:t/>
            </a:r>
            <a:br>
              <a:rPr lang="en-US" altLang="ko-KR" sz="4800" b="1" dirty="0" smtClean="0"/>
            </a:br>
            <a:r>
              <a:rPr lang="en-US" altLang="ko-KR" sz="4000" b="1" dirty="0" smtClean="0"/>
              <a:t>Discussion, Solution Update, Evaluation</a:t>
            </a:r>
            <a:endParaRPr lang="ko-KR" altLang="en-US" sz="4800" b="1"/>
          </a:p>
        </p:txBody>
      </p:sp>
      <p:sp>
        <p:nvSpPr>
          <p:cNvPr id="3" name="부제목 2"/>
          <p:cNvSpPr>
            <a:spLocks noGrp="1"/>
          </p:cNvSpPr>
          <p:nvPr>
            <p:ph type="subTitle" idx="1"/>
          </p:nvPr>
        </p:nvSpPr>
        <p:spPr>
          <a:xfrm>
            <a:off x="1481470" y="4101768"/>
            <a:ext cx="9144000" cy="1655762"/>
          </a:xfrm>
        </p:spPr>
        <p:txBody>
          <a:bodyPr/>
          <a:lstStyle/>
          <a:p>
            <a:r>
              <a:rPr lang="en-US" altLang="ko-KR" dirty="0" err="1" smtClean="0"/>
              <a:t>Jicheol</a:t>
            </a:r>
            <a:r>
              <a:rPr lang="en-US" altLang="ko-KR" dirty="0" smtClean="0"/>
              <a:t> Lee</a:t>
            </a:r>
          </a:p>
          <a:p>
            <a:r>
              <a:rPr lang="en-US" altLang="ko-KR" dirty="0" smtClean="0"/>
              <a:t>2016. 11. 08</a:t>
            </a:r>
          </a:p>
          <a:p>
            <a:r>
              <a:rPr lang="en-US" altLang="ko-KR" dirty="0" smtClean="0"/>
              <a:t>Samsung Electronics</a:t>
            </a:r>
            <a:endParaRPr lang="ko-KR" altLang="en-US"/>
          </a:p>
        </p:txBody>
      </p:sp>
    </p:spTree>
    <p:extLst>
      <p:ext uri="{BB962C8B-B14F-4D97-AF65-F5344CB8AC3E}">
        <p14:creationId xmlns:p14="http://schemas.microsoft.com/office/powerpoint/2010/main" val="28208188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sz="3600" dirty="0" smtClean="0"/>
              <a:t>5. Signaling when UE moves across the allowed area</a:t>
            </a:r>
            <a:endParaRPr lang="ko-KR" altLang="en-US" sz="3600"/>
          </a:p>
        </p:txBody>
      </p:sp>
      <p:sp>
        <p:nvSpPr>
          <p:cNvPr id="3" name="내용 개체 틀 2"/>
          <p:cNvSpPr>
            <a:spLocks noGrp="1"/>
          </p:cNvSpPr>
          <p:nvPr>
            <p:ph idx="1"/>
          </p:nvPr>
        </p:nvSpPr>
        <p:spPr>
          <a:xfrm>
            <a:off x="320510" y="1404594"/>
            <a:ext cx="11547837" cy="5205756"/>
          </a:xfrm>
        </p:spPr>
        <p:txBody>
          <a:bodyPr>
            <a:noAutofit/>
          </a:bodyPr>
          <a:lstStyle/>
          <a:p>
            <a:r>
              <a:rPr lang="en-US" altLang="ko-KR" sz="2000" b="1" u="sng" dirty="0"/>
              <a:t>Technical Issue 5</a:t>
            </a:r>
            <a:r>
              <a:rPr lang="en-US" altLang="ko-KR" sz="2000" dirty="0"/>
              <a:t>. How to minimize signaling when the UE moves repeatedly across the allowed area boundary.</a:t>
            </a:r>
            <a:endParaRPr lang="ko-KR" altLang="ko-KR" sz="2000"/>
          </a:p>
          <a:p>
            <a:pPr lvl="1"/>
            <a:r>
              <a:rPr lang="en-US" altLang="ko-KR" sz="1600" dirty="0"/>
              <a:t>In the scenario where the UE moves in and out the DN allowed area, it causes significant signaling overhead if we synchronize the states between the network and the UE. </a:t>
            </a:r>
            <a:endParaRPr lang="ko-KR" altLang="ko-KR" sz="1600"/>
          </a:p>
          <a:p>
            <a:pPr lvl="1"/>
            <a:r>
              <a:rPr lang="en-US" altLang="ko-KR" sz="1600" dirty="0"/>
              <a:t>When those happen in active mode, change of the tracking area also incurs the handover across boundary, those signaling can be performed during the handover procedure.</a:t>
            </a:r>
            <a:endParaRPr lang="ko-KR" altLang="ko-KR" sz="1600"/>
          </a:p>
          <a:p>
            <a:pPr lvl="1"/>
            <a:r>
              <a:rPr lang="en-US" altLang="ko-KR" sz="1600" dirty="0"/>
              <a:t>When those happen in idle mode, the signaling overhead is significant and it wakes up the UE frequently. In particular, even when the UE does not have any data to send, it doesn’t have to waste the resources. In order to solve this problem, we may design lazy update of the status in idle mode. Since the UE doesn’t have to update the network status, if it does not use. </a:t>
            </a:r>
            <a:endParaRPr lang="en-US" altLang="ko-KR" sz="1600" dirty="0" smtClean="0"/>
          </a:p>
          <a:p>
            <a:r>
              <a:rPr lang="en-US" altLang="ko-KR" sz="2000" b="1" u="sng" dirty="0" smtClean="0"/>
              <a:t>Proposal </a:t>
            </a:r>
            <a:r>
              <a:rPr lang="en-US" altLang="ko-KR" sz="2000" b="1" u="sng" dirty="0"/>
              <a:t>5.</a:t>
            </a:r>
            <a:r>
              <a:rPr lang="en-US" altLang="ko-KR" sz="2000" dirty="0"/>
              <a:t> It is proposed to introduce a lazy status update mode for the PDU session together while the PDU session is suspended.</a:t>
            </a:r>
            <a:endParaRPr lang="ko-KR" altLang="ko-KR" sz="2000"/>
          </a:p>
          <a:p>
            <a:pPr lvl="1"/>
            <a:r>
              <a:rPr lang="en-US" altLang="ko-KR" sz="1600" dirty="0"/>
              <a:t>In this mode, the UE doesn’t perform the tracking area update procedure even when the UE moves in or out of the DN allowed area in idle mode. When the UE has a data to send while the PDU session is suspended where the UE is located in the DN allowed area, the UE performs the tracking area update to resume the PDU session.</a:t>
            </a:r>
            <a:endParaRPr lang="ko-KR" altLang="ko-KR" sz="1600"/>
          </a:p>
          <a:p>
            <a:pPr lvl="1"/>
            <a:r>
              <a:rPr lang="en-US" altLang="ko-KR" sz="1600" dirty="0"/>
              <a:t>When the downlink traffic comes to the User Plane Function while the UE is located out of the DN allowed area, the network pages the UE. The UE responds the paging with sending service request. During this procedure, the network checks whether the UE is allowed to use PDU session in the location, the network may reject the UE’s service request by checking whether the PDU session is allowed where the UE is located. During this procedure, the PDU session state is changed to the suspended state</a:t>
            </a:r>
            <a:r>
              <a:rPr lang="en-US" altLang="ko-KR" sz="1600" dirty="0" smtClean="0"/>
              <a:t>.</a:t>
            </a:r>
            <a:endParaRPr lang="ko-KR" altLang="ko-KR" sz="1600"/>
          </a:p>
          <a:p>
            <a:endParaRPr lang="ko-KR" altLang="en-US" dirty="0"/>
          </a:p>
        </p:txBody>
      </p:sp>
      <p:sp>
        <p:nvSpPr>
          <p:cNvPr id="4" name="모서리가 둥근 직사각형 3"/>
          <p:cNvSpPr/>
          <p:nvPr/>
        </p:nvSpPr>
        <p:spPr>
          <a:xfrm rot="19890486">
            <a:off x="3077959" y="2824751"/>
            <a:ext cx="5103628" cy="179597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ko-KR" sz="4000" dirty="0" smtClean="0"/>
              <a:t>Detailed solution is for further study</a:t>
            </a:r>
            <a:endParaRPr lang="ko-KR" altLang="en-US" sz="4000"/>
          </a:p>
        </p:txBody>
      </p:sp>
    </p:spTree>
    <p:extLst>
      <p:ext uri="{BB962C8B-B14F-4D97-AF65-F5344CB8AC3E}">
        <p14:creationId xmlns:p14="http://schemas.microsoft.com/office/powerpoint/2010/main" val="41800247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Proposed Function (1/2)</a:t>
            </a:r>
            <a:endParaRPr lang="ko-KR" altLang="en-US"/>
          </a:p>
        </p:txBody>
      </p:sp>
      <p:sp>
        <p:nvSpPr>
          <p:cNvPr id="3" name="내용 개체 틀 2"/>
          <p:cNvSpPr>
            <a:spLocks noGrp="1"/>
          </p:cNvSpPr>
          <p:nvPr>
            <p:ph idx="1"/>
          </p:nvPr>
        </p:nvSpPr>
        <p:spPr/>
        <p:txBody>
          <a:bodyPr>
            <a:noAutofit/>
          </a:bodyPr>
          <a:lstStyle/>
          <a:p>
            <a:pPr marL="0" indent="0">
              <a:buNone/>
            </a:pPr>
            <a:r>
              <a:rPr lang="en-US" altLang="ko-KR" sz="2000" b="1" dirty="0" smtClean="0"/>
              <a:t>1. Discovery </a:t>
            </a:r>
            <a:r>
              <a:rPr lang="en-US" altLang="ko-KR" sz="2000" b="1" dirty="0"/>
              <a:t>of the available Data Network with the allowed area (DN allowed area)</a:t>
            </a:r>
            <a:endParaRPr lang="ko-KR" altLang="ko-KR" sz="2000"/>
          </a:p>
          <a:p>
            <a:pPr lvl="1"/>
            <a:r>
              <a:rPr lang="en-US" altLang="ko-KR" sz="1600" dirty="0"/>
              <a:t>When the UE attaches or update tracking area, MM of the core network may informs the UE of the availability of the Data Network and the allowed area of the Data Network.</a:t>
            </a:r>
            <a:endParaRPr lang="ko-KR" altLang="ko-KR" sz="1600"/>
          </a:p>
          <a:p>
            <a:pPr lvl="1"/>
            <a:r>
              <a:rPr lang="en-US" altLang="ko-KR" sz="1600" dirty="0"/>
              <a:t>The information may include an immediate setup indicator for each PDU session to be established immediately after the UE enter the DN allowed area. If there is no such indicator (i.e. default), the UE initiates the PDU session establishment procedure when it is needed. </a:t>
            </a:r>
            <a:endParaRPr lang="ko-KR" altLang="ko-KR" sz="1600"/>
          </a:p>
          <a:p>
            <a:pPr marL="0" indent="0">
              <a:buNone/>
            </a:pPr>
            <a:r>
              <a:rPr lang="en-US" altLang="ko-KR" sz="2000" b="1" dirty="0" smtClean="0"/>
              <a:t>2.  </a:t>
            </a:r>
            <a:r>
              <a:rPr lang="en-US" altLang="ko-KR" sz="2000" b="1" dirty="0"/>
              <a:t>Establishment of PDU session within DN allowed area</a:t>
            </a:r>
            <a:endParaRPr lang="ko-KR" altLang="ko-KR" sz="2000"/>
          </a:p>
          <a:p>
            <a:pPr lvl="1"/>
            <a:r>
              <a:rPr lang="en-US" altLang="ko-KR" sz="1600" dirty="0"/>
              <a:t>If the current tracking area which the UE is camping on is within the allowed area of the PDU session (i.e. the PDU session is available), the UE may initiate the PDU session establishment procedure when it is needed.</a:t>
            </a:r>
            <a:endParaRPr lang="ko-KR" altLang="ko-KR" sz="1600"/>
          </a:p>
          <a:p>
            <a:pPr lvl="1"/>
            <a:r>
              <a:rPr lang="en-US" altLang="ko-KR" sz="1600" dirty="0"/>
              <a:t>During the PDU session establishment, the UE is informed the full list of DN allowed for the PDU session. If the PDU session is established while the UE is in the allowed area</a:t>
            </a:r>
            <a:r>
              <a:rPr lang="en-US" altLang="ko-KR" sz="1600" dirty="0" smtClean="0"/>
              <a:t>.</a:t>
            </a:r>
            <a:endParaRPr lang="ko-KR" altLang="ko-KR" sz="1600" dirty="0"/>
          </a:p>
          <a:p>
            <a:pPr marL="0" indent="0">
              <a:buNone/>
            </a:pPr>
            <a:r>
              <a:rPr lang="en-US" altLang="ko-KR" sz="2000" b="1" dirty="0" smtClean="0"/>
              <a:t>3.  </a:t>
            </a:r>
            <a:r>
              <a:rPr lang="en-US" altLang="ko-KR" sz="2000" b="1" dirty="0"/>
              <a:t>Maintaining the PDU session while the UE moves within the DN allowed area</a:t>
            </a:r>
            <a:endParaRPr lang="ko-KR" altLang="ko-KR" sz="2000"/>
          </a:p>
          <a:p>
            <a:pPr lvl="1"/>
            <a:r>
              <a:rPr lang="en-US" altLang="ko-KR" sz="1600" dirty="0"/>
              <a:t>Once the UE and the network established the PDU session, the PDU session is maintained while the UE moves within the area. During the PDU session establishment, the NG-CP (i.e. SM) sends PDU session information including the DN allowed area for the UE’s PDU session to the NG-RAN. The NG-RAN manages the PDU session context including the DN allowed area</a:t>
            </a:r>
            <a:r>
              <a:rPr lang="en-US" altLang="ko-KR" sz="1600" dirty="0" smtClean="0"/>
              <a:t>.</a:t>
            </a:r>
            <a:endParaRPr lang="ko-KR" altLang="ko-KR" sz="1600"/>
          </a:p>
          <a:p>
            <a:endParaRPr lang="ko-KR" altLang="en-US" sz="2000" dirty="0"/>
          </a:p>
        </p:txBody>
      </p:sp>
    </p:spTree>
    <p:extLst>
      <p:ext uri="{BB962C8B-B14F-4D97-AF65-F5344CB8AC3E}">
        <p14:creationId xmlns:p14="http://schemas.microsoft.com/office/powerpoint/2010/main" val="6023541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Proposed Function (2/2)</a:t>
            </a:r>
            <a:endParaRPr lang="ko-KR" altLang="en-US"/>
          </a:p>
        </p:txBody>
      </p:sp>
      <p:sp>
        <p:nvSpPr>
          <p:cNvPr id="3" name="내용 개체 틀 2"/>
          <p:cNvSpPr>
            <a:spLocks noGrp="1"/>
          </p:cNvSpPr>
          <p:nvPr>
            <p:ph idx="1"/>
          </p:nvPr>
        </p:nvSpPr>
        <p:spPr/>
        <p:txBody>
          <a:bodyPr>
            <a:noAutofit/>
          </a:bodyPr>
          <a:lstStyle/>
          <a:p>
            <a:pPr marL="0" indent="0">
              <a:buNone/>
            </a:pPr>
            <a:r>
              <a:rPr lang="en-US" altLang="ko-KR" sz="2000" b="1" dirty="0" smtClean="0"/>
              <a:t>4. </a:t>
            </a:r>
            <a:r>
              <a:rPr lang="en-US" altLang="ko-KR" sz="2000" b="1" dirty="0"/>
              <a:t>Suspending the PDU session when the UE moves out of the DN allowed area</a:t>
            </a:r>
            <a:endParaRPr lang="ko-KR" altLang="ko-KR" sz="2000"/>
          </a:p>
          <a:p>
            <a:pPr lvl="1"/>
            <a:r>
              <a:rPr lang="en-US" altLang="ko-KR" sz="1600" dirty="0"/>
              <a:t>When the UE moves out of the DN allowed area in active mode after the PDU session is established, the NG-RAN informs the NG-CP that the UE moves out of the DN allowed area in order to suspend the PDU session. In the suspended state, the User Plane Function drops the downlink traffic toward to the UE and the UE drops the uplink traffic.</a:t>
            </a:r>
            <a:endParaRPr lang="ko-KR" altLang="ko-KR" sz="1600"/>
          </a:p>
          <a:p>
            <a:pPr lvl="1"/>
            <a:r>
              <a:rPr lang="en-US" altLang="ko-KR" sz="1600" dirty="0"/>
              <a:t>When the UE moves out of the DN allowed area in idle mode after the PDU session is established, the UE informs the SM of the current location by using tracking area update procedure via MM to suspend the PDU session.</a:t>
            </a:r>
            <a:endParaRPr lang="ko-KR" altLang="ko-KR" sz="1600"/>
          </a:p>
          <a:p>
            <a:pPr lvl="1"/>
            <a:r>
              <a:rPr lang="en-US" altLang="ko-KR" sz="1600" dirty="0"/>
              <a:t>The figure 6.4.25.1-2 shows the diagram of PDU session status based on the UE’s location across the DN allowed area.</a:t>
            </a:r>
            <a:endParaRPr lang="ko-KR" altLang="ko-KR" sz="1600"/>
          </a:p>
          <a:p>
            <a:endParaRPr lang="en-US" altLang="ko-KR" sz="2000" dirty="0" smtClean="0"/>
          </a:p>
          <a:p>
            <a:pPr marL="0" indent="0">
              <a:buNone/>
            </a:pPr>
            <a:r>
              <a:rPr lang="en-US" altLang="ko-KR" sz="2000" b="1" dirty="0" smtClean="0"/>
              <a:t>5. Resuming </a:t>
            </a:r>
            <a:r>
              <a:rPr lang="en-US" altLang="ko-KR" sz="2000" b="1" dirty="0"/>
              <a:t>the PDU session when the UE moves in the DN allowed area</a:t>
            </a:r>
            <a:endParaRPr lang="ko-KR" altLang="ko-KR" sz="2000"/>
          </a:p>
          <a:p>
            <a:pPr lvl="1"/>
            <a:r>
              <a:rPr lang="en-US" altLang="ko-KR" sz="1600" dirty="0"/>
              <a:t>When the UE moves in the DN allowed area while PDU session is suspended, the UE informs the SM of the current location by using tracking area update procedure via MM to resume the PDU session state. </a:t>
            </a:r>
            <a:endParaRPr lang="ko-KR" altLang="ko-KR" sz="1600"/>
          </a:p>
          <a:p>
            <a:endParaRPr lang="ko-KR" altLang="en-US" sz="2000" dirty="0"/>
          </a:p>
        </p:txBody>
      </p:sp>
    </p:spTree>
    <p:extLst>
      <p:ext uri="{BB962C8B-B14F-4D97-AF65-F5344CB8AC3E}">
        <p14:creationId xmlns:p14="http://schemas.microsoft.com/office/powerpoint/2010/main" val="37418767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Solution Evaluation</a:t>
            </a:r>
            <a:endParaRPr lang="ko-KR" altLang="en-US"/>
          </a:p>
        </p:txBody>
      </p:sp>
      <p:sp>
        <p:nvSpPr>
          <p:cNvPr id="3" name="내용 개체 틀 2"/>
          <p:cNvSpPr>
            <a:spLocks noGrp="1"/>
          </p:cNvSpPr>
          <p:nvPr>
            <p:ph idx="1"/>
          </p:nvPr>
        </p:nvSpPr>
        <p:spPr/>
        <p:txBody>
          <a:bodyPr>
            <a:normAutofit fontScale="62500" lnSpcReduction="20000"/>
          </a:bodyPr>
          <a:lstStyle/>
          <a:p>
            <a:pPr lvl="0" hangingPunct="0"/>
            <a:r>
              <a:rPr lang="en-GB" altLang="ko-KR" dirty="0"/>
              <a:t>Introduction of the Data Network Allowed Area (DN allowed area) for the PDU session</a:t>
            </a:r>
            <a:endParaRPr lang="ko-KR" altLang="ko-KR"/>
          </a:p>
          <a:p>
            <a:pPr lvl="1" hangingPunct="0"/>
            <a:r>
              <a:rPr lang="en-GB" altLang="ko-KR" dirty="0"/>
              <a:t>DN allowed area is equivalent with the white list of tracking areas where the PDU session is allowed to be established. After the UE discovers information of DN allowed area for the PDU session, it may initiate the PDU session where it is allowed to establish the PDU session. </a:t>
            </a:r>
            <a:endParaRPr lang="ko-KR" altLang="ko-KR"/>
          </a:p>
          <a:p>
            <a:pPr lvl="1" hangingPunct="0"/>
            <a:r>
              <a:rPr lang="en-GB" altLang="ko-KR" dirty="0"/>
              <a:t>In addition to other PDU session establishment solutions, it only added the allowed area for the PDU session.</a:t>
            </a:r>
            <a:endParaRPr lang="ko-KR" altLang="ko-KR"/>
          </a:p>
          <a:p>
            <a:pPr lvl="1" hangingPunct="0"/>
            <a:r>
              <a:rPr lang="en-GB" altLang="ko-KR" dirty="0"/>
              <a:t>Compared to the mobility restriction solutions, this solution allows the transmitting and receiving the PDU data for the allowed area for the specific DN.</a:t>
            </a:r>
            <a:endParaRPr lang="ko-KR" altLang="ko-KR"/>
          </a:p>
          <a:p>
            <a:pPr hangingPunct="0"/>
            <a:r>
              <a:rPr lang="en-GB" altLang="ko-KR" dirty="0"/>
              <a:t>Network triggered PDU session establishment vs. UE requested PDU session establishment</a:t>
            </a:r>
            <a:endParaRPr lang="ko-KR" altLang="ko-KR"/>
          </a:p>
          <a:p>
            <a:pPr lvl="1" hangingPunct="0"/>
            <a:r>
              <a:rPr lang="en-GB" altLang="ko-KR" dirty="0"/>
              <a:t>Network triggered PDU session establishment is not main part of this solution. However, it is required to describe the use case when the UE enters a DN allowed area. This solution does not propose “network triggered PDU session establishment”. Instead, this solution proposes a new PDU session type which requires the immediate PDU session establishment.</a:t>
            </a:r>
            <a:endParaRPr lang="ko-KR" altLang="ko-KR"/>
          </a:p>
          <a:p>
            <a:pPr hangingPunct="0"/>
            <a:r>
              <a:rPr lang="en-GB" altLang="ko-KR" dirty="0"/>
              <a:t>Suspending and resuming PDU session based on the UE location</a:t>
            </a:r>
            <a:endParaRPr lang="ko-KR" altLang="ko-KR"/>
          </a:p>
          <a:p>
            <a:pPr lvl="1" hangingPunct="0"/>
            <a:r>
              <a:rPr lang="en-GB" altLang="ko-KR" dirty="0"/>
              <a:t>In order to avoid the frequent terminating and re-establishing the PDU session, it is proposed to suspend (or disable) the PDU session where the UE is located out of DN allowed area. When </a:t>
            </a:r>
            <a:r>
              <a:rPr lang="en-GB" altLang="ko-KR" u="sng" dirty="0"/>
              <a:t>the PDU session is suspended</a:t>
            </a:r>
            <a:r>
              <a:rPr lang="en-GB" altLang="ko-KR" dirty="0"/>
              <a:t>, the UE and the network drop the traffic. When the UE comes back to the DN allowed area, the PDU session is resumed (or enabled). The UE updates the UE location by performing tracking area update procedure for the network to resume the PDU session. To do this, the PDU session is not terminated and re-established frequently. But it requires a new state so called “PDU session suspended state” which is changed based on the UE location.</a:t>
            </a:r>
            <a:endParaRPr lang="ko-KR" altLang="ko-KR"/>
          </a:p>
          <a:p>
            <a:pPr lvl="1" hangingPunct="0"/>
            <a:r>
              <a:rPr lang="en-GB" altLang="ko-KR" dirty="0"/>
              <a:t>In order to realize the PDU session service which is only allowed in a certain area such as enterprise network and amusement park, it is necessary to signal when the UE moves in and out the area, which is inevitable for the service.</a:t>
            </a:r>
            <a:endParaRPr lang="ko-KR" altLang="ko-KR"/>
          </a:p>
          <a:p>
            <a:endParaRPr lang="ko-KR" altLang="en-US" dirty="0"/>
          </a:p>
        </p:txBody>
      </p:sp>
    </p:spTree>
    <p:extLst>
      <p:ext uri="{BB962C8B-B14F-4D97-AF65-F5344CB8AC3E}">
        <p14:creationId xmlns:p14="http://schemas.microsoft.com/office/powerpoint/2010/main" val="4184539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0"/>
          </p:nvPr>
        </p:nvSpPr>
        <p:spPr/>
        <p:txBody>
          <a:bodyPr/>
          <a:lstStyle/>
          <a:p>
            <a:r>
              <a:rPr lang="en-US" altLang="ko-KR" dirty="0" smtClean="0"/>
              <a:t>Concept of Local Area Data Network</a:t>
            </a:r>
          </a:p>
          <a:p>
            <a:r>
              <a:rPr lang="en-US" altLang="ko-KR" dirty="0" smtClean="0"/>
              <a:t>Technical Issues</a:t>
            </a:r>
          </a:p>
          <a:p>
            <a:r>
              <a:rPr lang="en-US" altLang="ko-KR" dirty="0" smtClean="0"/>
              <a:t>Proposed Solution Update</a:t>
            </a:r>
          </a:p>
          <a:p>
            <a:r>
              <a:rPr lang="en-US" altLang="ko-KR" dirty="0" smtClean="0"/>
              <a:t>Solution Evaluation</a:t>
            </a:r>
          </a:p>
          <a:p>
            <a:endParaRPr lang="ko-KR" altLang="en-US" dirty="0"/>
          </a:p>
        </p:txBody>
      </p:sp>
    </p:spTree>
    <p:extLst>
      <p:ext uri="{BB962C8B-B14F-4D97-AF65-F5344CB8AC3E}">
        <p14:creationId xmlns:p14="http://schemas.microsoft.com/office/powerpoint/2010/main" val="3597425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Concept of Local Area Data Network</a:t>
            </a:r>
            <a:endParaRPr lang="ko-KR" altLang="en-US"/>
          </a:p>
        </p:txBody>
      </p:sp>
      <p:sp>
        <p:nvSpPr>
          <p:cNvPr id="3" name="내용 개체 틀 2"/>
          <p:cNvSpPr>
            <a:spLocks noGrp="1"/>
          </p:cNvSpPr>
          <p:nvPr>
            <p:ph idx="1"/>
          </p:nvPr>
        </p:nvSpPr>
        <p:spPr>
          <a:xfrm>
            <a:off x="320511" y="1404595"/>
            <a:ext cx="11547836" cy="1384137"/>
          </a:xfrm>
        </p:spPr>
        <p:txBody>
          <a:bodyPr>
            <a:normAutofit/>
          </a:bodyPr>
          <a:lstStyle/>
          <a:p>
            <a:r>
              <a:rPr lang="en-US" altLang="ko-KR" sz="2000" b="1" dirty="0" smtClean="0"/>
              <a:t>Definition</a:t>
            </a:r>
          </a:p>
          <a:p>
            <a:pPr lvl="1"/>
            <a:r>
              <a:rPr lang="en-US" altLang="ko-KR" sz="1800" dirty="0" smtClean="0"/>
              <a:t>A </a:t>
            </a:r>
            <a:r>
              <a:rPr lang="en-US" altLang="ko-KR" sz="1800" dirty="0"/>
              <a:t>Local Area Data Network is a new type of Data Network which the UE can connect to with Local Area PDU session only where the UE is located in a certain </a:t>
            </a:r>
            <a:r>
              <a:rPr lang="en-US" altLang="ko-KR" sz="1800" dirty="0" smtClean="0"/>
              <a:t>area (i.e. list of Tracking Areas) </a:t>
            </a:r>
          </a:p>
          <a:p>
            <a:endParaRPr lang="en-US" altLang="ko-KR" sz="2000" dirty="0" smtClean="0"/>
          </a:p>
          <a:p>
            <a:endParaRPr lang="ko-KR" altLang="en-US" sz="2000" dirty="0"/>
          </a:p>
        </p:txBody>
      </p:sp>
      <p:graphicFrame>
        <p:nvGraphicFramePr>
          <p:cNvPr id="5" name="개체 4"/>
          <p:cNvGraphicFramePr>
            <a:graphicFrameLocks noChangeAspect="1"/>
          </p:cNvGraphicFramePr>
          <p:nvPr>
            <p:extLst/>
          </p:nvPr>
        </p:nvGraphicFramePr>
        <p:xfrm>
          <a:off x="6483350" y="2547257"/>
          <a:ext cx="5328384" cy="3864429"/>
        </p:xfrm>
        <a:graphic>
          <a:graphicData uri="http://schemas.openxmlformats.org/presentationml/2006/ole">
            <mc:AlternateContent xmlns:mc="http://schemas.openxmlformats.org/markup-compatibility/2006">
              <mc:Choice xmlns:v="urn:schemas-microsoft-com:vml" Requires="v">
                <p:oleObj spid="_x0000_s2052" name="Visio" r:id="rId3" imgW="9810688" imgH="6419790" progId="Visio.Drawing.15">
                  <p:embed/>
                </p:oleObj>
              </mc:Choice>
              <mc:Fallback>
                <p:oleObj name="Visio" r:id="rId3" imgW="9810688" imgH="6419790" progId="Visio.Drawing.1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3350" y="2547257"/>
                        <a:ext cx="5328384" cy="3864429"/>
                      </a:xfrm>
                      <a:prstGeom prst="rect">
                        <a:avLst/>
                      </a:prstGeom>
                      <a:noFill/>
                    </p:spPr>
                  </p:pic>
                </p:oleObj>
              </mc:Fallback>
            </mc:AlternateContent>
          </a:graphicData>
        </a:graphic>
      </p:graphicFrame>
      <p:sp>
        <p:nvSpPr>
          <p:cNvPr id="6" name="내용 개체 틀 2"/>
          <p:cNvSpPr txBox="1">
            <a:spLocks/>
          </p:cNvSpPr>
          <p:nvPr/>
        </p:nvSpPr>
        <p:spPr>
          <a:xfrm>
            <a:off x="320511" y="2603674"/>
            <a:ext cx="5965989" cy="3808011"/>
          </a:xfrm>
          <a:prstGeom prst="rect">
            <a:avLst/>
          </a:prstGeom>
        </p:spPr>
        <p:txBody>
          <a:bodyPr vert="horz" lIns="91440" tIns="45720" rIns="91440" bIns="45720" rtlCol="0">
            <a:noAutofit/>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2000" b="1" dirty="0" smtClean="0"/>
              <a:t>Operation</a:t>
            </a:r>
          </a:p>
          <a:p>
            <a:pPr lvl="1"/>
            <a:r>
              <a:rPr lang="en-US" altLang="ko-KR" sz="1800" dirty="0" smtClean="0"/>
              <a:t>The </a:t>
            </a:r>
            <a:r>
              <a:rPr lang="en-US" altLang="ko-KR" sz="1800" dirty="0"/>
              <a:t>available DN configuration information is initially configured to the network (i.e. MM) and informed to the UE during attachment or tracking area update procedure. </a:t>
            </a:r>
            <a:endParaRPr lang="en-US" altLang="ko-KR" sz="1800" dirty="0" smtClean="0"/>
          </a:p>
          <a:p>
            <a:pPr lvl="1"/>
            <a:r>
              <a:rPr lang="en-US" altLang="ko-KR" sz="1800" dirty="0" smtClean="0"/>
              <a:t>The </a:t>
            </a:r>
            <a:r>
              <a:rPr lang="en-US" altLang="ko-KR" sz="1800" dirty="0"/>
              <a:t>UE may initiate the PDU session within the DN allowed area when it is needed or initiate the PDU session immediately after the UE detects that it enters the DN allowed area</a:t>
            </a:r>
            <a:r>
              <a:rPr lang="en-US" altLang="ko-KR" sz="1800" dirty="0" smtClean="0"/>
              <a:t>.</a:t>
            </a:r>
          </a:p>
          <a:p>
            <a:endParaRPr lang="en-US" altLang="ko-KR" sz="2000" b="1" dirty="0" smtClean="0"/>
          </a:p>
          <a:p>
            <a:r>
              <a:rPr lang="en-US" altLang="ko-KR" sz="2000" b="1" dirty="0" smtClean="0"/>
              <a:t>Use cases</a:t>
            </a:r>
          </a:p>
          <a:p>
            <a:pPr lvl="1"/>
            <a:r>
              <a:rPr lang="en-US" altLang="ko-KR" sz="1800" dirty="0" smtClean="0"/>
              <a:t>the enterprise network, stadium, special event or concert as well as </a:t>
            </a:r>
            <a:r>
              <a:rPr lang="en-US" altLang="ko-KR" sz="1800" dirty="0" err="1" smtClean="0"/>
              <a:t>IoT</a:t>
            </a:r>
            <a:r>
              <a:rPr lang="en-US" altLang="ko-KR" sz="1800" dirty="0" smtClean="0"/>
              <a:t> service.</a:t>
            </a:r>
            <a:endParaRPr lang="ko-KR" altLang="ko-KR" sz="1800" smtClean="0"/>
          </a:p>
          <a:p>
            <a:pPr lvl="1"/>
            <a:endParaRPr lang="en-US" altLang="ko-KR" sz="1800" dirty="0" smtClean="0"/>
          </a:p>
          <a:p>
            <a:endParaRPr lang="ko-KR" altLang="en-US" sz="2000" dirty="0"/>
          </a:p>
        </p:txBody>
      </p:sp>
    </p:spTree>
    <p:extLst>
      <p:ext uri="{BB962C8B-B14F-4D97-AF65-F5344CB8AC3E}">
        <p14:creationId xmlns:p14="http://schemas.microsoft.com/office/powerpoint/2010/main" val="17328868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Technical Issues</a:t>
            </a:r>
            <a:endParaRPr lang="ko-KR" altLang="en-US"/>
          </a:p>
        </p:txBody>
      </p:sp>
      <p:sp>
        <p:nvSpPr>
          <p:cNvPr id="3" name="내용 개체 틀 2"/>
          <p:cNvSpPr>
            <a:spLocks noGrp="1"/>
          </p:cNvSpPr>
          <p:nvPr>
            <p:ph idx="1"/>
          </p:nvPr>
        </p:nvSpPr>
        <p:spPr/>
        <p:txBody>
          <a:bodyPr>
            <a:normAutofit/>
          </a:bodyPr>
          <a:lstStyle/>
          <a:p>
            <a:pPr hangingPunct="0"/>
            <a:r>
              <a:rPr lang="en-GB" altLang="ko-KR" sz="2000" dirty="0" smtClean="0"/>
              <a:t>Solution 4.25: Local Area Data Network (current solution accepted at </a:t>
            </a:r>
            <a:r>
              <a:rPr lang="en-GB" altLang="ko-KR" sz="2000" dirty="0" err="1" smtClean="0"/>
              <a:t>Sanya</a:t>
            </a:r>
            <a:r>
              <a:rPr lang="en-GB" altLang="ko-KR" sz="2000" dirty="0" smtClean="0"/>
              <a:t> meeting)</a:t>
            </a:r>
          </a:p>
          <a:p>
            <a:pPr lvl="1" hangingPunct="0"/>
            <a:r>
              <a:rPr lang="en-GB" altLang="ko-KR" sz="1600" dirty="0" smtClean="0"/>
              <a:t>The </a:t>
            </a:r>
            <a:r>
              <a:rPr lang="en-GB" altLang="ko-KR" sz="1600" dirty="0"/>
              <a:t>network may indicate to the UE the availability of the Data Network and the allowed area of the Data Network.</a:t>
            </a:r>
            <a:endParaRPr lang="ko-KR" altLang="ko-KR" sz="1600"/>
          </a:p>
          <a:p>
            <a:pPr lvl="1" hangingPunct="0"/>
            <a:r>
              <a:rPr lang="en-GB" altLang="ko-KR" sz="1400" dirty="0">
                <a:solidFill>
                  <a:srgbClr val="FF0000"/>
                </a:solidFill>
              </a:rPr>
              <a:t>Editor’s Note: it is FFS how the allowed area is defined</a:t>
            </a:r>
            <a:endParaRPr lang="ko-KR" altLang="ko-KR" sz="1400">
              <a:solidFill>
                <a:srgbClr val="FF0000"/>
              </a:solidFill>
            </a:endParaRPr>
          </a:p>
          <a:p>
            <a:pPr lvl="1" hangingPunct="0"/>
            <a:r>
              <a:rPr lang="en-GB" altLang="ko-KR" sz="1400" dirty="0">
                <a:solidFill>
                  <a:srgbClr val="FF0000"/>
                </a:solidFill>
              </a:rPr>
              <a:t>Editor’s Note: it is FFS whether network triggers PDU session establishment when the UE enters the allowed area. </a:t>
            </a:r>
            <a:endParaRPr lang="ko-KR" altLang="ko-KR" sz="1400">
              <a:solidFill>
                <a:srgbClr val="FF0000"/>
              </a:solidFill>
            </a:endParaRPr>
          </a:p>
          <a:p>
            <a:pPr lvl="1" hangingPunct="0"/>
            <a:r>
              <a:rPr lang="en-GB" altLang="ko-KR" sz="1600" dirty="0" smtClean="0"/>
              <a:t>If </a:t>
            </a:r>
            <a:r>
              <a:rPr lang="en-GB" altLang="ko-KR" sz="1600" dirty="0"/>
              <a:t>the UE receives the information of the available Data Network, the UE may initiate the PDU session establishment procedure when it is needed. </a:t>
            </a:r>
            <a:endParaRPr lang="ko-KR" altLang="ko-KR" sz="1600"/>
          </a:p>
          <a:p>
            <a:pPr lvl="1" hangingPunct="0"/>
            <a:r>
              <a:rPr lang="en-GB" altLang="ko-KR" sz="1400" dirty="0">
                <a:solidFill>
                  <a:srgbClr val="FF0000"/>
                </a:solidFill>
              </a:rPr>
              <a:t>Editor’s Note: It is FFS how the network provides the information to the UE of the available DNs.</a:t>
            </a:r>
            <a:endParaRPr lang="ko-KR" altLang="ko-KR" sz="1400">
              <a:solidFill>
                <a:srgbClr val="FF0000"/>
              </a:solidFill>
            </a:endParaRPr>
          </a:p>
          <a:p>
            <a:pPr lvl="1" hangingPunct="0"/>
            <a:r>
              <a:rPr lang="en-GB" altLang="ko-KR" sz="1600" dirty="0"/>
              <a:t>Once the UE and the network established the PDU session, the PDU session is maintained while the UE moves within the area. The established PDU session is disconnected or becomes invalid when UE leaves the area. </a:t>
            </a:r>
            <a:endParaRPr lang="ko-KR" altLang="ko-KR" sz="1600"/>
          </a:p>
          <a:p>
            <a:pPr lvl="1" hangingPunct="0"/>
            <a:r>
              <a:rPr lang="en-GB" altLang="ko-KR" sz="1400" dirty="0">
                <a:solidFill>
                  <a:srgbClr val="FF0000"/>
                </a:solidFill>
              </a:rPr>
              <a:t>Editor’s Note: it is FFS whether and how the PDU session should be terminated when the UE leaves the area</a:t>
            </a:r>
            <a:endParaRPr lang="ko-KR" altLang="ko-KR" sz="1400">
              <a:solidFill>
                <a:srgbClr val="FF0000"/>
              </a:solidFill>
            </a:endParaRPr>
          </a:p>
          <a:p>
            <a:pPr lvl="1" hangingPunct="0"/>
            <a:r>
              <a:rPr lang="en-GB" altLang="ko-KR" sz="1400" dirty="0">
                <a:solidFill>
                  <a:srgbClr val="FF0000"/>
                </a:solidFill>
              </a:rPr>
              <a:t>Editor’s Note: it is FFS how to minimize signalling when the UE moves repeatedly between an area where the local area data network and one where the local area data network is not allowed.</a:t>
            </a:r>
            <a:endParaRPr lang="ko-KR" altLang="ko-KR" sz="1400">
              <a:solidFill>
                <a:srgbClr val="FF0000"/>
              </a:solidFill>
            </a:endParaRPr>
          </a:p>
          <a:p>
            <a:r>
              <a:rPr lang="en-US" altLang="ko-KR" sz="2000" dirty="0" smtClean="0"/>
              <a:t>Next slides resolves the technical issues addressed as the </a:t>
            </a:r>
            <a:r>
              <a:rPr lang="en-US" altLang="ko-KR" sz="2000" b="1" dirty="0" smtClean="0">
                <a:solidFill>
                  <a:srgbClr val="FF0000"/>
                </a:solidFill>
              </a:rPr>
              <a:t>“Editor’s </a:t>
            </a:r>
            <a:r>
              <a:rPr lang="en-US" altLang="ko-KR" sz="2000" b="1" dirty="0" err="1" smtClean="0">
                <a:solidFill>
                  <a:srgbClr val="FF0000"/>
                </a:solidFill>
              </a:rPr>
              <a:t>Note”s</a:t>
            </a:r>
            <a:r>
              <a:rPr lang="en-US" altLang="ko-KR" sz="2000" b="1" dirty="0" smtClean="0">
                <a:solidFill>
                  <a:srgbClr val="FF0000"/>
                </a:solidFill>
              </a:rPr>
              <a:t> </a:t>
            </a:r>
            <a:r>
              <a:rPr lang="en-US" altLang="ko-KR" sz="2000" dirty="0" smtClean="0"/>
              <a:t>during the meeting one by one.</a:t>
            </a:r>
            <a:endParaRPr lang="ko-KR" altLang="en-US" sz="2000" dirty="0"/>
          </a:p>
        </p:txBody>
      </p:sp>
    </p:spTree>
    <p:extLst>
      <p:ext uri="{BB962C8B-B14F-4D97-AF65-F5344CB8AC3E}">
        <p14:creationId xmlns:p14="http://schemas.microsoft.com/office/powerpoint/2010/main" val="25062075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1. How the DN allowed area is defined</a:t>
            </a:r>
            <a:endParaRPr lang="ko-KR" altLang="en-US"/>
          </a:p>
        </p:txBody>
      </p:sp>
      <p:sp>
        <p:nvSpPr>
          <p:cNvPr id="3" name="내용 개체 틀 2"/>
          <p:cNvSpPr>
            <a:spLocks noGrp="1"/>
          </p:cNvSpPr>
          <p:nvPr>
            <p:ph idx="1"/>
          </p:nvPr>
        </p:nvSpPr>
        <p:spPr>
          <a:xfrm>
            <a:off x="320510" y="1404594"/>
            <a:ext cx="11547837" cy="4906265"/>
          </a:xfrm>
        </p:spPr>
        <p:txBody>
          <a:bodyPr>
            <a:noAutofit/>
          </a:bodyPr>
          <a:lstStyle/>
          <a:p>
            <a:r>
              <a:rPr lang="en-US" altLang="ko-KR" sz="2000" b="1" u="sng" dirty="0"/>
              <a:t>Technical Issue </a:t>
            </a:r>
            <a:r>
              <a:rPr lang="en-US" altLang="ko-KR" sz="2000" b="1" u="sng" dirty="0" smtClean="0"/>
              <a:t>1</a:t>
            </a:r>
            <a:r>
              <a:rPr lang="en-US" altLang="ko-KR" sz="2000" dirty="0" smtClean="0"/>
              <a:t>. How the allowed area is defined</a:t>
            </a:r>
            <a:endParaRPr lang="en-US" altLang="ko-KR" sz="2000" dirty="0"/>
          </a:p>
          <a:p>
            <a:pPr lvl="1"/>
            <a:r>
              <a:rPr lang="en-US" altLang="ko-KR" sz="1600" dirty="0" smtClean="0"/>
              <a:t>As </a:t>
            </a:r>
            <a:r>
              <a:rPr lang="en-US" altLang="ko-KR" sz="1600" dirty="0"/>
              <a:t>a finest granularity of the allowed area for the Data Network, we have considered four possibilities as described in the table below</a:t>
            </a:r>
            <a:r>
              <a:rPr lang="en-US" altLang="ko-KR" sz="1600" dirty="0" smtClean="0"/>
              <a:t>.</a:t>
            </a:r>
          </a:p>
          <a:p>
            <a:endParaRPr lang="en-US" altLang="ko-KR" sz="2000" dirty="0"/>
          </a:p>
          <a:p>
            <a:endParaRPr lang="en-US" altLang="ko-KR" sz="2000" dirty="0" smtClean="0"/>
          </a:p>
          <a:p>
            <a:endParaRPr lang="en-US" altLang="ko-KR" sz="2000" dirty="0"/>
          </a:p>
          <a:p>
            <a:endParaRPr lang="en-US" altLang="ko-KR" sz="2000" dirty="0" smtClean="0"/>
          </a:p>
          <a:p>
            <a:endParaRPr lang="en-US" altLang="ko-KR" sz="2000" dirty="0" smtClean="0"/>
          </a:p>
          <a:p>
            <a:pPr lvl="1"/>
            <a:r>
              <a:rPr lang="en-US" altLang="ko-KR" sz="1600" dirty="0" smtClean="0"/>
              <a:t>Based </a:t>
            </a:r>
            <a:r>
              <a:rPr lang="en-US" altLang="ko-KR" sz="1600" dirty="0"/>
              <a:t>on the above analysis, it is proposed to re-use a tracking area as a finest granularity of the DN allowed area.</a:t>
            </a:r>
            <a:endParaRPr lang="ko-KR" altLang="ko-KR" sz="1600"/>
          </a:p>
          <a:p>
            <a:r>
              <a:rPr lang="en-US" altLang="ko-KR" sz="2000" b="1" u="sng" dirty="0" smtClean="0"/>
              <a:t>Proposal 1.</a:t>
            </a:r>
            <a:r>
              <a:rPr lang="en-US" altLang="ko-KR" sz="2000" dirty="0" smtClean="0"/>
              <a:t> It </a:t>
            </a:r>
            <a:r>
              <a:rPr lang="en-US" altLang="ko-KR" sz="2000" dirty="0"/>
              <a:t>is proposed to define </a:t>
            </a:r>
            <a:r>
              <a:rPr lang="en-US" altLang="ko-KR" sz="2000" b="1" u="sng" dirty="0"/>
              <a:t>DN allowed area </a:t>
            </a:r>
            <a:r>
              <a:rPr lang="en-US" altLang="ko-KR" sz="2000" dirty="0"/>
              <a:t>as </a:t>
            </a:r>
            <a:r>
              <a:rPr lang="en-US" altLang="ko-KR" sz="2000" b="1" u="sng" dirty="0"/>
              <a:t>a list of tracking areas per UE’s PDU session</a:t>
            </a:r>
            <a:r>
              <a:rPr lang="en-US" altLang="ko-KR" sz="2000" dirty="0"/>
              <a:t>. It is configured based on the operator’s policy. </a:t>
            </a:r>
          </a:p>
          <a:p>
            <a:pPr lvl="1"/>
            <a:r>
              <a:rPr lang="en-US" altLang="ko-KR" sz="1600" dirty="0" smtClean="0"/>
              <a:t>The </a:t>
            </a:r>
            <a:r>
              <a:rPr lang="en-US" altLang="ko-KR" sz="1600" dirty="0"/>
              <a:t>UE is able to detect the entrance and the exit of the DN allowed area by checking tracking area. </a:t>
            </a:r>
            <a:endParaRPr lang="en-US" altLang="ko-KR" sz="1600" dirty="0" smtClean="0"/>
          </a:p>
          <a:p>
            <a:pPr lvl="1"/>
            <a:r>
              <a:rPr lang="en-US" altLang="ko-KR" sz="1600" dirty="0" smtClean="0"/>
              <a:t>When </a:t>
            </a:r>
            <a:r>
              <a:rPr lang="en-US" altLang="ko-KR" sz="1600" dirty="0"/>
              <a:t>the UE detects the entrance or exit of the DN allowed area, the UE may </a:t>
            </a:r>
            <a:r>
              <a:rPr lang="en-US" altLang="ko-KR" sz="1600" dirty="0" smtClean="0"/>
              <a:t>perform </a:t>
            </a:r>
            <a:r>
              <a:rPr lang="en-US" altLang="ko-KR" sz="1600" dirty="0"/>
              <a:t>the tracking area update procedure in order to indicate whether the PDU session is enabled or not</a:t>
            </a:r>
            <a:r>
              <a:rPr lang="en-US" altLang="ko-KR" sz="1600" dirty="0" smtClean="0"/>
              <a:t>.</a:t>
            </a:r>
          </a:p>
          <a:p>
            <a:pPr marL="0" indent="0">
              <a:buNone/>
            </a:pPr>
            <a:endParaRPr lang="en-US" altLang="ko-KR" sz="2000" dirty="0" smtClean="0"/>
          </a:p>
        </p:txBody>
      </p:sp>
      <p:graphicFrame>
        <p:nvGraphicFramePr>
          <p:cNvPr id="6" name="표 5"/>
          <p:cNvGraphicFramePr>
            <a:graphicFrameLocks noGrp="1"/>
          </p:cNvGraphicFramePr>
          <p:nvPr>
            <p:extLst/>
          </p:nvPr>
        </p:nvGraphicFramePr>
        <p:xfrm>
          <a:off x="1062653" y="2315436"/>
          <a:ext cx="10805694" cy="1854200"/>
        </p:xfrm>
        <a:graphic>
          <a:graphicData uri="http://schemas.openxmlformats.org/drawingml/2006/table">
            <a:tbl>
              <a:tblPr firstRow="1" bandRow="1">
                <a:tableStyleId>{69012ECD-51FC-41F1-AA8D-1B2483CD663E}</a:tableStyleId>
              </a:tblPr>
              <a:tblGrid>
                <a:gridCol w="3601898"/>
                <a:gridCol w="3601898"/>
                <a:gridCol w="3601898"/>
              </a:tblGrid>
              <a:tr h="370840">
                <a:tc>
                  <a:txBody>
                    <a:bodyPr/>
                    <a:lstStyle/>
                    <a:p>
                      <a:pPr algn="just" latinLnBrk="1">
                        <a:spcAft>
                          <a:spcPts val="0"/>
                        </a:spcAft>
                      </a:pPr>
                      <a:r>
                        <a:rPr lang="en-US" sz="1800" kern="1200" dirty="0">
                          <a:solidFill>
                            <a:schemeClr val="bg1"/>
                          </a:solidFill>
                          <a:latin typeface="+mn-lt"/>
                          <a:ea typeface="+mn-ea"/>
                          <a:cs typeface="+mn-cs"/>
                        </a:rPr>
                        <a:t>Granularity of DN allowed area</a:t>
                      </a:r>
                      <a:endParaRPr lang="ko-KR" sz="1800" kern="1200">
                        <a:solidFill>
                          <a:schemeClr val="bg1"/>
                        </a:solidFill>
                        <a:latin typeface="+mn-lt"/>
                        <a:ea typeface="+mn-ea"/>
                        <a:cs typeface="+mn-cs"/>
                      </a:endParaRPr>
                    </a:p>
                  </a:txBody>
                  <a:tcPr marL="68580" marR="68580" marT="0" marB="0"/>
                </a:tc>
                <a:tc>
                  <a:txBody>
                    <a:bodyPr/>
                    <a:lstStyle/>
                    <a:p>
                      <a:pPr algn="just" latinLnBrk="1">
                        <a:spcAft>
                          <a:spcPts val="0"/>
                        </a:spcAft>
                      </a:pPr>
                      <a:r>
                        <a:rPr lang="en-US" sz="1800" kern="1200" dirty="0">
                          <a:solidFill>
                            <a:schemeClr val="bg1"/>
                          </a:solidFill>
                          <a:latin typeface="+mn-lt"/>
                          <a:ea typeface="+mn-ea"/>
                          <a:cs typeface="+mn-cs"/>
                        </a:rPr>
                        <a:t>Advantage</a:t>
                      </a:r>
                      <a:endParaRPr lang="ko-KR" sz="1800" kern="1200">
                        <a:solidFill>
                          <a:schemeClr val="bg1"/>
                        </a:solidFill>
                        <a:latin typeface="+mn-lt"/>
                        <a:ea typeface="+mn-ea"/>
                        <a:cs typeface="+mn-cs"/>
                      </a:endParaRPr>
                    </a:p>
                  </a:txBody>
                  <a:tcPr marL="68580" marR="68580" marT="0" marB="0"/>
                </a:tc>
                <a:tc>
                  <a:txBody>
                    <a:bodyPr/>
                    <a:lstStyle/>
                    <a:p>
                      <a:pPr algn="just" latinLnBrk="1">
                        <a:spcAft>
                          <a:spcPts val="0"/>
                        </a:spcAft>
                      </a:pPr>
                      <a:r>
                        <a:rPr lang="en-US" sz="1800" kern="1200" dirty="0">
                          <a:solidFill>
                            <a:schemeClr val="bg1"/>
                          </a:solidFill>
                          <a:latin typeface="+mn-lt"/>
                          <a:ea typeface="+mn-ea"/>
                          <a:cs typeface="+mn-cs"/>
                        </a:rPr>
                        <a:t>Disadvantage</a:t>
                      </a:r>
                      <a:endParaRPr lang="ko-KR" sz="1800" kern="1200">
                        <a:solidFill>
                          <a:schemeClr val="bg1"/>
                        </a:solidFill>
                        <a:latin typeface="+mn-lt"/>
                        <a:ea typeface="+mn-ea"/>
                        <a:cs typeface="+mn-cs"/>
                      </a:endParaRPr>
                    </a:p>
                  </a:txBody>
                  <a:tcPr marL="68580" marR="68580" marT="0" marB="0"/>
                </a:tc>
              </a:tr>
              <a:tr h="370840">
                <a:tc>
                  <a:txBody>
                    <a:bodyPr/>
                    <a:lstStyle/>
                    <a:p>
                      <a:pPr algn="just" latinLnBrk="1">
                        <a:spcAft>
                          <a:spcPts val="0"/>
                        </a:spcAft>
                      </a:pPr>
                      <a:r>
                        <a:rPr lang="en-US" sz="1800" kern="1200" dirty="0">
                          <a:solidFill>
                            <a:schemeClr val="accent5">
                              <a:lumMod val="75000"/>
                            </a:schemeClr>
                          </a:solidFill>
                          <a:latin typeface="+mn-lt"/>
                          <a:ea typeface="+mn-ea"/>
                          <a:cs typeface="+mn-cs"/>
                        </a:rPr>
                        <a:t>A. Tracking Area</a:t>
                      </a:r>
                      <a:endParaRPr lang="ko-KR" sz="1800" kern="1200">
                        <a:solidFill>
                          <a:schemeClr val="accent5">
                            <a:lumMod val="75000"/>
                          </a:schemeClr>
                        </a:solidFill>
                        <a:latin typeface="+mn-lt"/>
                        <a:ea typeface="+mn-ea"/>
                        <a:cs typeface="+mn-cs"/>
                      </a:endParaRPr>
                    </a:p>
                  </a:txBody>
                  <a:tcPr marL="68580" marR="68580" marT="0" marB="0"/>
                </a:tc>
                <a:tc>
                  <a:txBody>
                    <a:bodyPr/>
                    <a:lstStyle/>
                    <a:p>
                      <a:pPr algn="just" latinLnBrk="1">
                        <a:spcAft>
                          <a:spcPts val="0"/>
                        </a:spcAft>
                      </a:pPr>
                      <a:r>
                        <a:rPr lang="en-US" sz="1800" kern="1200" dirty="0">
                          <a:solidFill>
                            <a:schemeClr val="accent5">
                              <a:lumMod val="75000"/>
                            </a:schemeClr>
                          </a:solidFill>
                          <a:latin typeface="+mn-lt"/>
                          <a:ea typeface="+mn-ea"/>
                          <a:cs typeface="+mn-cs"/>
                        </a:rPr>
                        <a:t>Re-using the tracking area</a:t>
                      </a:r>
                      <a:endParaRPr lang="ko-KR" sz="1800" kern="1200">
                        <a:solidFill>
                          <a:schemeClr val="accent5">
                            <a:lumMod val="75000"/>
                          </a:schemeClr>
                        </a:solidFill>
                        <a:latin typeface="+mn-lt"/>
                        <a:ea typeface="+mn-ea"/>
                        <a:cs typeface="+mn-cs"/>
                      </a:endParaRPr>
                    </a:p>
                  </a:txBody>
                  <a:tcPr marL="68580" marR="68580" marT="0" marB="0"/>
                </a:tc>
                <a:tc>
                  <a:txBody>
                    <a:bodyPr/>
                    <a:lstStyle/>
                    <a:p>
                      <a:pPr algn="just" latinLnBrk="1">
                        <a:spcAft>
                          <a:spcPts val="0"/>
                        </a:spcAft>
                      </a:pPr>
                      <a:r>
                        <a:rPr lang="en-US" sz="1800" kern="1200">
                          <a:solidFill>
                            <a:schemeClr val="accent5">
                              <a:lumMod val="75000"/>
                            </a:schemeClr>
                          </a:solidFill>
                          <a:latin typeface="+mn-lt"/>
                          <a:ea typeface="+mn-ea"/>
                          <a:cs typeface="+mn-cs"/>
                        </a:rPr>
                        <a:t>Dependency with TA.</a:t>
                      </a:r>
                      <a:endParaRPr lang="ko-KR" sz="1800" kern="1200">
                        <a:solidFill>
                          <a:schemeClr val="accent5">
                            <a:lumMod val="75000"/>
                          </a:schemeClr>
                        </a:solidFill>
                        <a:latin typeface="+mn-lt"/>
                        <a:ea typeface="+mn-ea"/>
                        <a:cs typeface="+mn-cs"/>
                      </a:endParaRPr>
                    </a:p>
                  </a:txBody>
                  <a:tcPr marL="68580" marR="68580" marT="0" marB="0"/>
                </a:tc>
              </a:tr>
              <a:tr h="370840">
                <a:tc>
                  <a:txBody>
                    <a:bodyPr/>
                    <a:lstStyle/>
                    <a:p>
                      <a:pPr algn="just" latinLnBrk="1">
                        <a:spcAft>
                          <a:spcPts val="0"/>
                        </a:spcAft>
                      </a:pPr>
                      <a:r>
                        <a:rPr lang="en-US" sz="1800" kern="1200" dirty="0">
                          <a:solidFill>
                            <a:schemeClr val="accent5">
                              <a:lumMod val="75000"/>
                            </a:schemeClr>
                          </a:solidFill>
                          <a:latin typeface="+mn-lt"/>
                          <a:ea typeface="+mn-ea"/>
                          <a:cs typeface="+mn-cs"/>
                        </a:rPr>
                        <a:t>B. Newly defined area</a:t>
                      </a:r>
                      <a:endParaRPr lang="ko-KR" sz="1800" kern="1200">
                        <a:solidFill>
                          <a:schemeClr val="accent5">
                            <a:lumMod val="75000"/>
                          </a:schemeClr>
                        </a:solidFill>
                        <a:latin typeface="+mn-lt"/>
                        <a:ea typeface="+mn-ea"/>
                        <a:cs typeface="+mn-cs"/>
                      </a:endParaRPr>
                    </a:p>
                  </a:txBody>
                  <a:tcPr marL="68580" marR="68580" marT="0" marB="0"/>
                </a:tc>
                <a:tc>
                  <a:txBody>
                    <a:bodyPr/>
                    <a:lstStyle/>
                    <a:p>
                      <a:pPr algn="just" latinLnBrk="1">
                        <a:spcAft>
                          <a:spcPts val="0"/>
                        </a:spcAft>
                      </a:pPr>
                      <a:r>
                        <a:rPr lang="en-US" sz="1800" kern="1200" dirty="0">
                          <a:solidFill>
                            <a:schemeClr val="accent5">
                              <a:lumMod val="75000"/>
                            </a:schemeClr>
                          </a:solidFill>
                          <a:latin typeface="+mn-lt"/>
                          <a:ea typeface="+mn-ea"/>
                          <a:cs typeface="+mn-cs"/>
                        </a:rPr>
                        <a:t>Clear</a:t>
                      </a:r>
                      <a:endParaRPr lang="ko-KR" sz="1800" kern="1200">
                        <a:solidFill>
                          <a:schemeClr val="accent5">
                            <a:lumMod val="75000"/>
                          </a:schemeClr>
                        </a:solidFill>
                        <a:latin typeface="+mn-lt"/>
                        <a:ea typeface="+mn-ea"/>
                        <a:cs typeface="+mn-cs"/>
                      </a:endParaRPr>
                    </a:p>
                  </a:txBody>
                  <a:tcPr marL="68580" marR="68580" marT="0" marB="0"/>
                </a:tc>
                <a:tc>
                  <a:txBody>
                    <a:bodyPr/>
                    <a:lstStyle/>
                    <a:p>
                      <a:pPr algn="just" latinLnBrk="1">
                        <a:spcAft>
                          <a:spcPts val="0"/>
                        </a:spcAft>
                      </a:pPr>
                      <a:r>
                        <a:rPr lang="en-US" sz="1800" kern="1200" dirty="0">
                          <a:solidFill>
                            <a:schemeClr val="accent5">
                              <a:lumMod val="75000"/>
                            </a:schemeClr>
                          </a:solidFill>
                          <a:latin typeface="+mn-lt"/>
                          <a:ea typeface="+mn-ea"/>
                          <a:cs typeface="+mn-cs"/>
                        </a:rPr>
                        <a:t>RAN change is required</a:t>
                      </a:r>
                      <a:endParaRPr lang="ko-KR" sz="1800" kern="1200">
                        <a:solidFill>
                          <a:schemeClr val="accent5">
                            <a:lumMod val="75000"/>
                          </a:schemeClr>
                        </a:solidFill>
                        <a:latin typeface="+mn-lt"/>
                        <a:ea typeface="+mn-ea"/>
                        <a:cs typeface="+mn-cs"/>
                      </a:endParaRPr>
                    </a:p>
                  </a:txBody>
                  <a:tcPr marL="68580" marR="68580" marT="0" marB="0"/>
                </a:tc>
              </a:tr>
              <a:tr h="370840">
                <a:tc>
                  <a:txBody>
                    <a:bodyPr/>
                    <a:lstStyle/>
                    <a:p>
                      <a:pPr algn="just" latinLnBrk="1">
                        <a:spcAft>
                          <a:spcPts val="0"/>
                        </a:spcAft>
                      </a:pPr>
                      <a:r>
                        <a:rPr lang="en-US" sz="1800" kern="1200" dirty="0">
                          <a:solidFill>
                            <a:schemeClr val="accent5">
                              <a:lumMod val="75000"/>
                            </a:schemeClr>
                          </a:solidFill>
                          <a:latin typeface="+mn-lt"/>
                          <a:ea typeface="+mn-ea"/>
                          <a:cs typeface="+mn-cs"/>
                        </a:rPr>
                        <a:t>C. Cell id</a:t>
                      </a:r>
                      <a:endParaRPr lang="ko-KR" sz="1800" kern="1200">
                        <a:solidFill>
                          <a:schemeClr val="accent5">
                            <a:lumMod val="75000"/>
                          </a:schemeClr>
                        </a:solidFill>
                        <a:latin typeface="+mn-lt"/>
                        <a:ea typeface="+mn-ea"/>
                        <a:cs typeface="+mn-cs"/>
                      </a:endParaRPr>
                    </a:p>
                  </a:txBody>
                  <a:tcPr marL="68580" marR="68580" marT="0" marB="0"/>
                </a:tc>
                <a:tc>
                  <a:txBody>
                    <a:bodyPr/>
                    <a:lstStyle/>
                    <a:p>
                      <a:pPr algn="just" latinLnBrk="1">
                        <a:spcAft>
                          <a:spcPts val="0"/>
                        </a:spcAft>
                      </a:pPr>
                      <a:r>
                        <a:rPr lang="en-US" sz="1800" kern="1200" dirty="0">
                          <a:solidFill>
                            <a:schemeClr val="accent5">
                              <a:lumMod val="75000"/>
                            </a:schemeClr>
                          </a:solidFill>
                          <a:latin typeface="+mn-lt"/>
                          <a:ea typeface="+mn-ea"/>
                          <a:cs typeface="+mn-cs"/>
                        </a:rPr>
                        <a:t>Fine granularity</a:t>
                      </a:r>
                      <a:endParaRPr lang="ko-KR" sz="1800" kern="1200">
                        <a:solidFill>
                          <a:schemeClr val="accent5">
                            <a:lumMod val="75000"/>
                          </a:schemeClr>
                        </a:solidFill>
                        <a:latin typeface="+mn-lt"/>
                        <a:ea typeface="+mn-ea"/>
                        <a:cs typeface="+mn-cs"/>
                      </a:endParaRPr>
                    </a:p>
                  </a:txBody>
                  <a:tcPr marL="68580" marR="68580" marT="0" marB="0"/>
                </a:tc>
                <a:tc>
                  <a:txBody>
                    <a:bodyPr/>
                    <a:lstStyle/>
                    <a:p>
                      <a:pPr algn="just" latinLnBrk="1">
                        <a:spcAft>
                          <a:spcPts val="0"/>
                        </a:spcAft>
                      </a:pPr>
                      <a:r>
                        <a:rPr lang="en-US" sz="1800" kern="1200" dirty="0">
                          <a:solidFill>
                            <a:schemeClr val="accent5">
                              <a:lumMod val="75000"/>
                            </a:schemeClr>
                          </a:solidFill>
                          <a:latin typeface="+mn-lt"/>
                          <a:ea typeface="+mn-ea"/>
                          <a:cs typeface="+mn-cs"/>
                        </a:rPr>
                        <a:t>Not flexible</a:t>
                      </a:r>
                      <a:endParaRPr lang="ko-KR" sz="1800" kern="1200">
                        <a:solidFill>
                          <a:schemeClr val="accent5">
                            <a:lumMod val="75000"/>
                          </a:schemeClr>
                        </a:solidFill>
                        <a:latin typeface="+mn-lt"/>
                        <a:ea typeface="+mn-ea"/>
                        <a:cs typeface="+mn-cs"/>
                      </a:endParaRPr>
                    </a:p>
                  </a:txBody>
                  <a:tcPr marL="68580" marR="68580" marT="0" marB="0"/>
                </a:tc>
              </a:tr>
              <a:tr h="370840">
                <a:tc>
                  <a:txBody>
                    <a:bodyPr/>
                    <a:lstStyle/>
                    <a:p>
                      <a:pPr algn="just" latinLnBrk="1">
                        <a:spcAft>
                          <a:spcPts val="0"/>
                        </a:spcAft>
                      </a:pPr>
                      <a:r>
                        <a:rPr lang="en-US" sz="1800" kern="1200">
                          <a:solidFill>
                            <a:schemeClr val="accent5">
                              <a:lumMod val="75000"/>
                            </a:schemeClr>
                          </a:solidFill>
                          <a:latin typeface="+mn-lt"/>
                          <a:ea typeface="+mn-ea"/>
                          <a:cs typeface="+mn-cs"/>
                        </a:rPr>
                        <a:t>D. RAN paging area</a:t>
                      </a:r>
                      <a:endParaRPr lang="ko-KR" sz="1800" kern="1200">
                        <a:solidFill>
                          <a:schemeClr val="accent5">
                            <a:lumMod val="75000"/>
                          </a:schemeClr>
                        </a:solidFill>
                        <a:latin typeface="+mn-lt"/>
                        <a:ea typeface="+mn-ea"/>
                        <a:cs typeface="+mn-cs"/>
                      </a:endParaRPr>
                    </a:p>
                  </a:txBody>
                  <a:tcPr marL="68580" marR="68580" marT="0" marB="0"/>
                </a:tc>
                <a:tc>
                  <a:txBody>
                    <a:bodyPr/>
                    <a:lstStyle/>
                    <a:p>
                      <a:pPr algn="just" latinLnBrk="1">
                        <a:spcAft>
                          <a:spcPts val="0"/>
                        </a:spcAft>
                      </a:pPr>
                      <a:r>
                        <a:rPr lang="en-US" sz="1800" kern="1200" dirty="0">
                          <a:solidFill>
                            <a:schemeClr val="accent5">
                              <a:lumMod val="75000"/>
                            </a:schemeClr>
                          </a:solidFill>
                          <a:latin typeface="+mn-lt"/>
                          <a:ea typeface="+mn-ea"/>
                          <a:cs typeface="+mn-cs"/>
                        </a:rPr>
                        <a:t>Suitable for the small area</a:t>
                      </a:r>
                      <a:endParaRPr lang="ko-KR" sz="1800" kern="1200">
                        <a:solidFill>
                          <a:schemeClr val="accent5">
                            <a:lumMod val="75000"/>
                          </a:schemeClr>
                        </a:solidFill>
                        <a:latin typeface="+mn-lt"/>
                        <a:ea typeface="+mn-ea"/>
                        <a:cs typeface="+mn-cs"/>
                      </a:endParaRPr>
                    </a:p>
                  </a:txBody>
                  <a:tcPr marL="68580" marR="68580" marT="0" marB="0"/>
                </a:tc>
                <a:tc>
                  <a:txBody>
                    <a:bodyPr/>
                    <a:lstStyle/>
                    <a:p>
                      <a:pPr algn="just" latinLnBrk="1">
                        <a:spcAft>
                          <a:spcPts val="0"/>
                        </a:spcAft>
                      </a:pPr>
                      <a:r>
                        <a:rPr lang="en-US" sz="1800" kern="1200" dirty="0">
                          <a:solidFill>
                            <a:schemeClr val="accent5">
                              <a:lumMod val="75000"/>
                            </a:schemeClr>
                          </a:solidFill>
                          <a:latin typeface="+mn-lt"/>
                          <a:ea typeface="+mn-ea"/>
                          <a:cs typeface="+mn-cs"/>
                        </a:rPr>
                        <a:t>Only works for CN active state. </a:t>
                      </a:r>
                      <a:endParaRPr lang="ko-KR" sz="1800" kern="1200">
                        <a:solidFill>
                          <a:schemeClr val="accent5">
                            <a:lumMod val="75000"/>
                          </a:schemeClr>
                        </a:solidFill>
                        <a:latin typeface="+mn-lt"/>
                        <a:ea typeface="+mn-ea"/>
                        <a:cs typeface="+mn-cs"/>
                      </a:endParaRPr>
                    </a:p>
                  </a:txBody>
                  <a:tcPr marL="68580" marR="68580" marT="0" marB="0"/>
                </a:tc>
              </a:tr>
            </a:tbl>
          </a:graphicData>
        </a:graphic>
      </p:graphicFrame>
    </p:spTree>
    <p:extLst>
      <p:ext uri="{BB962C8B-B14F-4D97-AF65-F5344CB8AC3E}">
        <p14:creationId xmlns:p14="http://schemas.microsoft.com/office/powerpoint/2010/main" val="32023086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[Annex] Example configuration of LADN</a:t>
            </a:r>
            <a:endParaRPr lang="ko-KR" altLang="en-US"/>
          </a:p>
        </p:txBody>
      </p:sp>
      <p:pic>
        <p:nvPicPr>
          <p:cNvPr id="7" name="그림 6"/>
          <p:cNvPicPr/>
          <p:nvPr/>
        </p:nvPicPr>
        <p:blipFill>
          <a:blip r:embed="rId2">
            <a:extLst>
              <a:ext uri="{28A0092B-C50C-407E-A947-70E740481C1C}">
                <a14:useLocalDpi xmlns:a14="http://schemas.microsoft.com/office/drawing/2010/main" val="0"/>
              </a:ext>
            </a:extLst>
          </a:blip>
          <a:srcRect/>
          <a:stretch>
            <a:fillRect/>
          </a:stretch>
        </p:blipFill>
        <p:spPr bwMode="auto">
          <a:xfrm>
            <a:off x="1947755" y="2229271"/>
            <a:ext cx="3426616" cy="3337849"/>
          </a:xfrm>
          <a:prstGeom prst="rect">
            <a:avLst/>
          </a:prstGeom>
          <a:noFill/>
          <a:ln>
            <a:noFill/>
          </a:ln>
        </p:spPr>
      </p:pic>
      <p:pic>
        <p:nvPicPr>
          <p:cNvPr id="8" name="그림 7"/>
          <p:cNvPicPr/>
          <p:nvPr/>
        </p:nvPicPr>
        <p:blipFill>
          <a:blip r:embed="rId3">
            <a:extLst>
              <a:ext uri="{28A0092B-C50C-407E-A947-70E740481C1C}">
                <a14:useLocalDpi xmlns:a14="http://schemas.microsoft.com/office/drawing/2010/main" val="0"/>
              </a:ext>
            </a:extLst>
          </a:blip>
          <a:srcRect/>
          <a:stretch>
            <a:fillRect/>
          </a:stretch>
        </p:blipFill>
        <p:spPr bwMode="auto">
          <a:xfrm>
            <a:off x="8427347" y="2284275"/>
            <a:ext cx="2668249" cy="3188101"/>
          </a:xfrm>
          <a:prstGeom prst="rect">
            <a:avLst/>
          </a:prstGeom>
          <a:noFill/>
          <a:ln>
            <a:noFill/>
          </a:ln>
        </p:spPr>
      </p:pic>
      <p:sp>
        <p:nvSpPr>
          <p:cNvPr id="5" name="직사각형 4"/>
          <p:cNvSpPr/>
          <p:nvPr/>
        </p:nvSpPr>
        <p:spPr>
          <a:xfrm>
            <a:off x="320511" y="2203399"/>
            <a:ext cx="2308390" cy="923330"/>
          </a:xfrm>
          <a:prstGeom prst="rect">
            <a:avLst/>
          </a:prstGeom>
        </p:spPr>
        <p:txBody>
          <a:bodyPr wrap="square">
            <a:spAutoFit/>
          </a:bodyPr>
          <a:lstStyle/>
          <a:p>
            <a:r>
              <a:rPr lang="en-US" altLang="ko-KR" smtClean="0">
                <a:effectLst/>
                <a:latin typeface="맑은 고딕" panose="020B0503020000020004" pitchFamily="50" charset="-127"/>
                <a:cs typeface="Times New Roman" panose="02020603050405020304" pitchFamily="18" charset="0"/>
              </a:rPr>
              <a:t>a. Adjacent allowed DN areas without overlapping area</a:t>
            </a:r>
            <a:endParaRPr lang="ko-KR" altLang="en-US"/>
          </a:p>
        </p:txBody>
      </p:sp>
      <p:sp>
        <p:nvSpPr>
          <p:cNvPr id="10" name="직사각형 9"/>
          <p:cNvSpPr/>
          <p:nvPr/>
        </p:nvSpPr>
        <p:spPr>
          <a:xfrm>
            <a:off x="6676006" y="2340728"/>
            <a:ext cx="1783831" cy="1477328"/>
          </a:xfrm>
          <a:prstGeom prst="rect">
            <a:avLst/>
          </a:prstGeom>
        </p:spPr>
        <p:txBody>
          <a:bodyPr wrap="square">
            <a:spAutoFit/>
          </a:bodyPr>
          <a:lstStyle/>
          <a:p>
            <a:r>
              <a:rPr lang="en-US" altLang="ko-KR" dirty="0"/>
              <a:t>b. Adjacent allowed DN areas with overlapping area(s)</a:t>
            </a:r>
            <a:endParaRPr lang="ko-KR" altLang="en-US"/>
          </a:p>
        </p:txBody>
      </p:sp>
      <p:sp>
        <p:nvSpPr>
          <p:cNvPr id="6" name="직사각형 5"/>
          <p:cNvSpPr/>
          <p:nvPr/>
        </p:nvSpPr>
        <p:spPr>
          <a:xfrm>
            <a:off x="564784" y="5702999"/>
            <a:ext cx="4921615" cy="738664"/>
          </a:xfrm>
          <a:prstGeom prst="rect">
            <a:avLst/>
          </a:prstGeom>
        </p:spPr>
        <p:txBody>
          <a:bodyPr wrap="square">
            <a:spAutoFit/>
          </a:bodyPr>
          <a:lstStyle/>
          <a:p>
            <a:r>
              <a:rPr lang="en-US" altLang="ko-KR" sz="1400" dirty="0"/>
              <a:t>TAI list = { TA1, TA2, TA3, TA4, TA5, TA6, TA7, TA8, TA9 }</a:t>
            </a:r>
            <a:endParaRPr lang="ko-KR" altLang="ko-KR" sz="1400"/>
          </a:p>
          <a:p>
            <a:r>
              <a:rPr lang="en-US" altLang="ko-KR" sz="1400" dirty="0"/>
              <a:t>DN allowed area A = { TA1, TA2, TA3, TA4 }</a:t>
            </a:r>
            <a:endParaRPr lang="ko-KR" altLang="ko-KR" sz="1400"/>
          </a:p>
          <a:p>
            <a:r>
              <a:rPr lang="en-US" altLang="ko-KR" sz="1400" dirty="0"/>
              <a:t>DN allowed area B = { TA5, TA6, TA7 }</a:t>
            </a:r>
            <a:endParaRPr lang="ko-KR" altLang="en-US" sz="1400"/>
          </a:p>
        </p:txBody>
      </p:sp>
      <p:sp>
        <p:nvSpPr>
          <p:cNvPr id="9" name="내용 개체 틀 8"/>
          <p:cNvSpPr>
            <a:spLocks noGrp="1"/>
          </p:cNvSpPr>
          <p:nvPr>
            <p:ph idx="1"/>
          </p:nvPr>
        </p:nvSpPr>
        <p:spPr>
          <a:xfrm>
            <a:off x="320510" y="1404595"/>
            <a:ext cx="11547837" cy="649057"/>
          </a:xfrm>
        </p:spPr>
        <p:txBody>
          <a:bodyPr/>
          <a:lstStyle/>
          <a:p>
            <a:endParaRPr lang="ko-KR" altLang="en-US" dirty="0"/>
          </a:p>
        </p:txBody>
      </p:sp>
      <p:sp>
        <p:nvSpPr>
          <p:cNvPr id="13" name="직사각형 12"/>
          <p:cNvSpPr/>
          <p:nvPr/>
        </p:nvSpPr>
        <p:spPr>
          <a:xfrm>
            <a:off x="6405422" y="5702999"/>
            <a:ext cx="4921615" cy="738664"/>
          </a:xfrm>
          <a:prstGeom prst="rect">
            <a:avLst/>
          </a:prstGeom>
        </p:spPr>
        <p:txBody>
          <a:bodyPr wrap="square">
            <a:spAutoFit/>
          </a:bodyPr>
          <a:lstStyle/>
          <a:p>
            <a:r>
              <a:rPr lang="en-US" altLang="ko-KR" sz="1400" dirty="0"/>
              <a:t>TAI list = { TA5, TA6, TA7, TA8, TA9, TA10 }</a:t>
            </a:r>
            <a:endParaRPr lang="ko-KR" altLang="ko-KR" sz="1400"/>
          </a:p>
          <a:p>
            <a:r>
              <a:rPr lang="en-US" altLang="ko-KR" sz="1400" dirty="0"/>
              <a:t>DN allowed area A = { TA5, TA6, TA7 }</a:t>
            </a:r>
            <a:endParaRPr lang="ko-KR" altLang="ko-KR" sz="1400"/>
          </a:p>
          <a:p>
            <a:r>
              <a:rPr lang="en-US" altLang="ko-KR" sz="1400" dirty="0"/>
              <a:t>DN allowed area B = { TA7, TA8, TA9, TA10 }</a:t>
            </a:r>
            <a:endParaRPr lang="ko-KR" altLang="en-US" sz="1400"/>
          </a:p>
        </p:txBody>
      </p:sp>
    </p:spTree>
    <p:extLst>
      <p:ext uri="{BB962C8B-B14F-4D97-AF65-F5344CB8AC3E}">
        <p14:creationId xmlns:p14="http://schemas.microsoft.com/office/powerpoint/2010/main" val="19007227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2. Network trigger vs. UE requested PDU session </a:t>
            </a:r>
            <a:endParaRPr lang="ko-KR" altLang="en-US"/>
          </a:p>
        </p:txBody>
      </p:sp>
      <p:sp>
        <p:nvSpPr>
          <p:cNvPr id="3" name="내용 개체 틀 2"/>
          <p:cNvSpPr>
            <a:spLocks noGrp="1"/>
          </p:cNvSpPr>
          <p:nvPr>
            <p:ph idx="1"/>
          </p:nvPr>
        </p:nvSpPr>
        <p:spPr/>
        <p:txBody>
          <a:bodyPr>
            <a:normAutofit/>
          </a:bodyPr>
          <a:lstStyle/>
          <a:p>
            <a:r>
              <a:rPr lang="en-US" altLang="ko-KR" sz="2000" b="1" u="sng" dirty="0"/>
              <a:t>Technical Issue 2</a:t>
            </a:r>
            <a:r>
              <a:rPr lang="en-US" altLang="ko-KR" sz="2000" dirty="0"/>
              <a:t>. </a:t>
            </a:r>
            <a:r>
              <a:rPr lang="en-US" altLang="ko-KR" sz="2000" dirty="0" smtClean="0"/>
              <a:t>Whether </a:t>
            </a:r>
            <a:r>
              <a:rPr lang="en-US" altLang="ko-KR" sz="2000" dirty="0"/>
              <a:t>network triggers PDU session establishment when the UE enters the allowed area. </a:t>
            </a:r>
            <a:endParaRPr lang="en-US" altLang="ko-KR" sz="2000" dirty="0" smtClean="0"/>
          </a:p>
          <a:p>
            <a:pPr lvl="1"/>
            <a:r>
              <a:rPr lang="en-US" altLang="ko-KR" sz="1800" dirty="0" smtClean="0"/>
              <a:t>We </a:t>
            </a:r>
            <a:r>
              <a:rPr lang="en-US" altLang="ko-KR" sz="1800" dirty="0"/>
              <a:t>don’t find a critical application which inevitably requires the network triggered PDU session establishment. In case of the application which requires the notification service when the UE enters the area, it can be implemented by UE requested PDU session establishment immediately after the UE enter the allowed area. So instead of the network triggered PDU session establishment, we propose to add a PDU session type which requires the immediate PDU session establishment when the UE enters the DN allowed area</a:t>
            </a:r>
            <a:r>
              <a:rPr lang="en-US" altLang="ko-KR" sz="1800" dirty="0" smtClean="0"/>
              <a:t>.</a:t>
            </a:r>
            <a:r>
              <a:rPr lang="en-US" altLang="ko-KR" sz="1800" b="1" dirty="0"/>
              <a:t> </a:t>
            </a:r>
            <a:endParaRPr lang="ko-KR" altLang="ko-KR" sz="1800"/>
          </a:p>
          <a:p>
            <a:r>
              <a:rPr lang="en-US" altLang="ko-KR" sz="2000" b="1" u="sng" dirty="0"/>
              <a:t>Proposal 2.</a:t>
            </a:r>
            <a:r>
              <a:rPr lang="en-US" altLang="ko-KR" sz="2000" dirty="0"/>
              <a:t> It is proposed to add </a:t>
            </a:r>
            <a:r>
              <a:rPr lang="en-US" altLang="ko-KR" sz="2000" u="sng" dirty="0"/>
              <a:t>a PDU session type</a:t>
            </a:r>
            <a:r>
              <a:rPr lang="en-US" altLang="ko-KR" sz="2000" dirty="0"/>
              <a:t> which indicates whether the immediate PDU session establishment is required when the UE enters the allowed area. </a:t>
            </a:r>
            <a:endParaRPr lang="ko-KR" altLang="ko-KR" sz="2000"/>
          </a:p>
          <a:p>
            <a:pPr lvl="1"/>
            <a:r>
              <a:rPr lang="en-US" altLang="ko-KR" sz="1800" dirty="0"/>
              <a:t>The UE receives the information that PDU session(s) is/are available in certain tracking area(s) among the TA list received during the attachment or tracking area update. The information may include </a:t>
            </a:r>
            <a:r>
              <a:rPr lang="en-US" altLang="ko-KR" sz="1800" u="sng" dirty="0"/>
              <a:t>an immediate setup indicator</a:t>
            </a:r>
            <a:r>
              <a:rPr lang="en-US" altLang="ko-KR" sz="1800" dirty="0"/>
              <a:t> for each PDU session to be established immediately after the UE enter the DN allowed area. If there is no such indicator (i.e. default), the UE initiates PDU session establishment when the UE decides it is needed.</a:t>
            </a:r>
            <a:endParaRPr lang="ko-KR" altLang="ko-KR" sz="1800"/>
          </a:p>
          <a:p>
            <a:endParaRPr lang="ko-KR" altLang="en-US" sz="2000" dirty="0"/>
          </a:p>
        </p:txBody>
      </p:sp>
    </p:spTree>
    <p:extLst>
      <p:ext uri="{BB962C8B-B14F-4D97-AF65-F5344CB8AC3E}">
        <p14:creationId xmlns:p14="http://schemas.microsoft.com/office/powerpoint/2010/main" val="212988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4000" dirty="0" smtClean="0"/>
              <a:t>3. How the network provide the information</a:t>
            </a:r>
            <a:endParaRPr lang="ko-KR" altLang="en-US" sz="4000"/>
          </a:p>
        </p:txBody>
      </p:sp>
      <p:sp>
        <p:nvSpPr>
          <p:cNvPr id="3" name="내용 개체 틀 2"/>
          <p:cNvSpPr>
            <a:spLocks noGrp="1"/>
          </p:cNvSpPr>
          <p:nvPr>
            <p:ph idx="1"/>
          </p:nvPr>
        </p:nvSpPr>
        <p:spPr>
          <a:xfrm>
            <a:off x="320510" y="1404594"/>
            <a:ext cx="11547837" cy="839841"/>
          </a:xfrm>
        </p:spPr>
        <p:txBody>
          <a:bodyPr>
            <a:normAutofit/>
          </a:bodyPr>
          <a:lstStyle/>
          <a:p>
            <a:r>
              <a:rPr lang="en-US" altLang="ko-KR" sz="2000" b="1" u="sng" dirty="0"/>
              <a:t>Technical Issue </a:t>
            </a:r>
            <a:r>
              <a:rPr lang="en-US" altLang="ko-KR" sz="2000" b="1" u="sng" dirty="0" smtClean="0"/>
              <a:t>3</a:t>
            </a:r>
            <a:r>
              <a:rPr lang="en-US" altLang="ko-KR" sz="2000" dirty="0" smtClean="0"/>
              <a:t>. How the network provides the information to the UE of the available DNs</a:t>
            </a:r>
          </a:p>
          <a:p>
            <a:pPr lvl="1"/>
            <a:r>
              <a:rPr lang="en-US" altLang="ko-KR" sz="1600" dirty="0" smtClean="0"/>
              <a:t>We </a:t>
            </a:r>
            <a:r>
              <a:rPr lang="en-US" altLang="ko-KR" sz="1600" dirty="0"/>
              <a:t>have considers three options as described in the table below.</a:t>
            </a:r>
            <a:endParaRPr lang="ko-KR" altLang="ko-KR" sz="1600"/>
          </a:p>
        </p:txBody>
      </p:sp>
      <p:graphicFrame>
        <p:nvGraphicFramePr>
          <p:cNvPr id="4" name="표 3"/>
          <p:cNvGraphicFramePr>
            <a:graphicFrameLocks noGrp="1"/>
          </p:cNvGraphicFramePr>
          <p:nvPr>
            <p:extLst/>
          </p:nvPr>
        </p:nvGraphicFramePr>
        <p:xfrm>
          <a:off x="1169555" y="2244435"/>
          <a:ext cx="10374745" cy="2987040"/>
        </p:xfrm>
        <a:graphic>
          <a:graphicData uri="http://schemas.openxmlformats.org/drawingml/2006/table">
            <a:tbl>
              <a:tblPr firstRow="1" bandRow="1">
                <a:tableStyleId>{69012ECD-51FC-41F1-AA8D-1B2483CD663E}</a:tableStyleId>
              </a:tblPr>
              <a:tblGrid>
                <a:gridCol w="3409204"/>
                <a:gridCol w="3279890"/>
                <a:gridCol w="3685651"/>
              </a:tblGrid>
              <a:tr h="370840">
                <a:tc>
                  <a:txBody>
                    <a:bodyPr/>
                    <a:lstStyle/>
                    <a:p>
                      <a:pPr algn="just" latinLnBrk="1">
                        <a:spcAft>
                          <a:spcPts val="0"/>
                        </a:spcAft>
                      </a:pPr>
                      <a:r>
                        <a:rPr lang="en-US" sz="1800" kern="1200" dirty="0">
                          <a:solidFill>
                            <a:schemeClr val="bg1"/>
                          </a:solidFill>
                          <a:latin typeface="+mn-lt"/>
                          <a:ea typeface="+mn-ea"/>
                          <a:cs typeface="+mn-cs"/>
                        </a:rPr>
                        <a:t>Granularity of DN allowed area</a:t>
                      </a:r>
                      <a:endParaRPr lang="ko-KR" sz="1800" kern="1200">
                        <a:solidFill>
                          <a:schemeClr val="bg1"/>
                        </a:solidFill>
                        <a:latin typeface="+mn-lt"/>
                        <a:ea typeface="+mn-ea"/>
                        <a:cs typeface="+mn-cs"/>
                      </a:endParaRPr>
                    </a:p>
                  </a:txBody>
                  <a:tcPr marL="68580" marR="68580" marT="0" marB="0">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1800" kern="1200" dirty="0">
                          <a:solidFill>
                            <a:schemeClr val="bg1"/>
                          </a:solidFill>
                          <a:latin typeface="+mn-lt"/>
                          <a:ea typeface="+mn-ea"/>
                          <a:cs typeface="+mn-cs"/>
                        </a:rPr>
                        <a:t>Advantage</a:t>
                      </a:r>
                      <a:endParaRPr lang="ko-KR" sz="1800" kern="1200">
                        <a:solidFill>
                          <a:schemeClr val="bg1"/>
                        </a:solidFill>
                        <a:latin typeface="+mn-lt"/>
                        <a:ea typeface="+mn-ea"/>
                        <a:cs typeface="+mn-cs"/>
                      </a:endParaRPr>
                    </a:p>
                  </a:txBody>
                  <a:tcPr marL="68580" marR="68580" marT="0" marB="0">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1800" kern="1200" dirty="0">
                          <a:solidFill>
                            <a:schemeClr val="bg1"/>
                          </a:solidFill>
                          <a:latin typeface="+mn-lt"/>
                          <a:ea typeface="+mn-ea"/>
                          <a:cs typeface="+mn-cs"/>
                        </a:rPr>
                        <a:t>Disadvantage</a:t>
                      </a:r>
                      <a:endParaRPr lang="ko-KR" sz="1800" kern="1200">
                        <a:solidFill>
                          <a:schemeClr val="bg1"/>
                        </a:solidFill>
                        <a:latin typeface="+mn-lt"/>
                        <a:ea typeface="+mn-ea"/>
                        <a:cs typeface="+mn-cs"/>
                      </a:endParaRPr>
                    </a:p>
                  </a:txBody>
                  <a:tcPr marL="68580" marR="68580" marT="0" marB="0">
                    <a:lnB w="12700" cap="flat" cmpd="sng" algn="ctr">
                      <a:solidFill>
                        <a:schemeClr val="tx1"/>
                      </a:solidFill>
                      <a:prstDash val="solid"/>
                      <a:round/>
                      <a:headEnd type="none" w="med" len="med"/>
                      <a:tailEnd type="none" w="med" len="med"/>
                    </a:lnB>
                  </a:tcPr>
                </a:tc>
              </a:tr>
              <a:tr h="370840">
                <a:tc>
                  <a:txBody>
                    <a:bodyPr/>
                    <a:lstStyle/>
                    <a:p>
                      <a:pPr algn="just" latinLnBrk="1">
                        <a:spcAft>
                          <a:spcPts val="0"/>
                        </a:spcAft>
                      </a:pPr>
                      <a:r>
                        <a:rPr lang="en-US" sz="1600" kern="1200" dirty="0">
                          <a:solidFill>
                            <a:schemeClr val="accent5">
                              <a:lumMod val="75000"/>
                            </a:schemeClr>
                          </a:solidFill>
                          <a:latin typeface="+mn-lt"/>
                          <a:ea typeface="+mn-ea"/>
                          <a:cs typeface="+mn-cs"/>
                        </a:rPr>
                        <a:t>A. Broadcast allowed area to the UE (together with the newly defined area)</a:t>
                      </a:r>
                      <a:endParaRPr lang="ko-KR" sz="1600" kern="1200">
                        <a:solidFill>
                          <a:schemeClr val="accent5">
                            <a:lumMod val="75000"/>
                          </a:schemeClr>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1600" kern="1200" dirty="0">
                          <a:solidFill>
                            <a:schemeClr val="accent5">
                              <a:lumMod val="75000"/>
                            </a:schemeClr>
                          </a:solidFill>
                          <a:latin typeface="+mn-lt"/>
                          <a:ea typeface="+mn-ea"/>
                          <a:cs typeface="+mn-cs"/>
                        </a:rPr>
                        <a:t>Per-UE provisioning or indication is not needed</a:t>
                      </a:r>
                      <a:endParaRPr lang="ko-KR" sz="1600" kern="1200">
                        <a:solidFill>
                          <a:schemeClr val="accent5">
                            <a:lumMod val="75000"/>
                          </a:schemeClr>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1600" kern="1200" dirty="0">
                          <a:solidFill>
                            <a:schemeClr val="accent5">
                              <a:lumMod val="75000"/>
                            </a:schemeClr>
                          </a:solidFill>
                          <a:latin typeface="+mn-lt"/>
                          <a:ea typeface="+mn-ea"/>
                          <a:cs typeface="+mn-cs"/>
                        </a:rPr>
                        <a:t>- Overhead Broadcast message overhead</a:t>
                      </a:r>
                      <a:endParaRPr lang="ko-KR" sz="1600" kern="1200">
                        <a:solidFill>
                          <a:schemeClr val="accent5">
                            <a:lumMod val="75000"/>
                          </a:schemeClr>
                        </a:solidFill>
                        <a:latin typeface="+mn-lt"/>
                        <a:ea typeface="+mn-ea"/>
                        <a:cs typeface="+mn-cs"/>
                      </a:endParaRPr>
                    </a:p>
                    <a:p>
                      <a:pPr algn="just" latinLnBrk="1">
                        <a:spcAft>
                          <a:spcPts val="0"/>
                        </a:spcAft>
                      </a:pPr>
                      <a:r>
                        <a:rPr lang="en-US" sz="1600" kern="1200" dirty="0">
                          <a:solidFill>
                            <a:schemeClr val="accent5">
                              <a:lumMod val="75000"/>
                            </a:schemeClr>
                          </a:solidFill>
                          <a:latin typeface="+mn-lt"/>
                          <a:ea typeface="+mn-ea"/>
                          <a:cs typeface="+mn-cs"/>
                        </a:rPr>
                        <a:t>- Per-UE configuration is not possible</a:t>
                      </a:r>
                      <a:endParaRPr lang="ko-KR" sz="1600" kern="1200">
                        <a:solidFill>
                          <a:schemeClr val="accent5">
                            <a:lumMod val="75000"/>
                          </a:schemeClr>
                        </a:solidFill>
                        <a:latin typeface="+mn-lt"/>
                        <a:ea typeface="+mn-ea"/>
                        <a:cs typeface="+mn-cs"/>
                      </a:endParaRPr>
                    </a:p>
                    <a:p>
                      <a:pPr algn="just" latinLnBrk="1">
                        <a:spcAft>
                          <a:spcPts val="0"/>
                        </a:spcAft>
                      </a:pPr>
                      <a:r>
                        <a:rPr lang="en-US" sz="1600" kern="1200" dirty="0">
                          <a:solidFill>
                            <a:schemeClr val="accent5">
                              <a:lumMod val="75000"/>
                            </a:schemeClr>
                          </a:solidFill>
                          <a:latin typeface="+mn-lt"/>
                          <a:ea typeface="+mn-ea"/>
                          <a:cs typeface="+mn-cs"/>
                        </a:rPr>
                        <a:t>- RAN impact to change and configure the area.</a:t>
                      </a:r>
                      <a:endParaRPr lang="ko-KR" sz="1600" kern="1200">
                        <a:solidFill>
                          <a:schemeClr val="accent5">
                            <a:lumMod val="75000"/>
                          </a:schemeClr>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just" latinLnBrk="1">
                        <a:spcAft>
                          <a:spcPts val="0"/>
                        </a:spcAft>
                      </a:pPr>
                      <a:r>
                        <a:rPr lang="en-US" sz="1600" kern="1200">
                          <a:solidFill>
                            <a:schemeClr val="accent5">
                              <a:lumMod val="75000"/>
                            </a:schemeClr>
                          </a:solidFill>
                          <a:latin typeface="+mn-lt"/>
                          <a:ea typeface="+mn-ea"/>
                          <a:cs typeface="+mn-cs"/>
                        </a:rPr>
                        <a:t>B. Provisioning the allowed area to the UE</a:t>
                      </a:r>
                      <a:endParaRPr lang="ko-KR" sz="1600" kern="1200">
                        <a:solidFill>
                          <a:schemeClr val="accent5">
                            <a:lumMod val="75000"/>
                          </a:schemeClr>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1600" kern="1200">
                          <a:solidFill>
                            <a:schemeClr val="accent5">
                              <a:lumMod val="75000"/>
                            </a:schemeClr>
                          </a:solidFill>
                          <a:latin typeface="+mn-lt"/>
                          <a:ea typeface="+mn-ea"/>
                          <a:cs typeface="+mn-cs"/>
                        </a:rPr>
                        <a:t>Per-UE configuration is possible</a:t>
                      </a:r>
                      <a:endParaRPr lang="ko-KR" sz="1600" kern="1200">
                        <a:solidFill>
                          <a:schemeClr val="accent5">
                            <a:lumMod val="75000"/>
                          </a:schemeClr>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1600" kern="1200">
                          <a:solidFill>
                            <a:schemeClr val="accent5">
                              <a:lumMod val="75000"/>
                            </a:schemeClr>
                          </a:solidFill>
                          <a:latin typeface="+mn-lt"/>
                          <a:ea typeface="+mn-ea"/>
                          <a:cs typeface="+mn-cs"/>
                        </a:rPr>
                        <a:t>Unnecessary information is provisioned when the UE is located far away from the configured area</a:t>
                      </a:r>
                      <a:endParaRPr lang="ko-KR" sz="1600" kern="1200">
                        <a:solidFill>
                          <a:schemeClr val="accent5">
                            <a:lumMod val="75000"/>
                          </a:schemeClr>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just" latinLnBrk="1">
                        <a:spcAft>
                          <a:spcPts val="0"/>
                        </a:spcAft>
                      </a:pPr>
                      <a:r>
                        <a:rPr lang="en-US" sz="1600" kern="1200" dirty="0">
                          <a:solidFill>
                            <a:schemeClr val="accent5">
                              <a:lumMod val="75000"/>
                            </a:schemeClr>
                          </a:solidFill>
                          <a:latin typeface="+mn-lt"/>
                          <a:ea typeface="+mn-ea"/>
                          <a:cs typeface="+mn-cs"/>
                        </a:rPr>
                        <a:t>C. Per-UE indication of the allowed area</a:t>
                      </a:r>
                      <a:endParaRPr lang="ko-KR" sz="1600" kern="1200">
                        <a:solidFill>
                          <a:schemeClr val="accent5">
                            <a:lumMod val="75000"/>
                          </a:schemeClr>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1600" kern="1200">
                          <a:solidFill>
                            <a:schemeClr val="accent5">
                              <a:lumMod val="75000"/>
                            </a:schemeClr>
                          </a:solidFill>
                          <a:latin typeface="+mn-lt"/>
                          <a:ea typeface="+mn-ea"/>
                          <a:cs typeface="+mn-cs"/>
                        </a:rPr>
                        <a:t>Per-UE configuration is possible</a:t>
                      </a:r>
                      <a:endParaRPr lang="ko-KR" sz="1600" kern="1200">
                        <a:solidFill>
                          <a:schemeClr val="accent5">
                            <a:lumMod val="75000"/>
                          </a:schemeClr>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latinLnBrk="1">
                        <a:spcAft>
                          <a:spcPts val="0"/>
                        </a:spcAft>
                      </a:pPr>
                      <a:r>
                        <a:rPr lang="en-US" sz="1600" kern="1200" dirty="0">
                          <a:solidFill>
                            <a:schemeClr val="accent5">
                              <a:lumMod val="75000"/>
                            </a:schemeClr>
                          </a:solidFill>
                          <a:latin typeface="+mn-lt"/>
                          <a:ea typeface="+mn-ea"/>
                          <a:cs typeface="+mn-cs"/>
                        </a:rPr>
                        <a:t> </a:t>
                      </a:r>
                      <a:endParaRPr lang="ko-KR" sz="1600" kern="1200">
                        <a:solidFill>
                          <a:schemeClr val="accent5">
                            <a:lumMod val="75000"/>
                          </a:schemeClr>
                        </a:solidFill>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내용 개체 틀 2"/>
          <p:cNvSpPr txBox="1">
            <a:spLocks/>
          </p:cNvSpPr>
          <p:nvPr/>
        </p:nvSpPr>
        <p:spPr>
          <a:xfrm>
            <a:off x="320510" y="5519394"/>
            <a:ext cx="11547837" cy="938555"/>
          </a:xfrm>
          <a:prstGeom prst="rect">
            <a:avLst/>
          </a:prstGeom>
        </p:spPr>
        <p:txBody>
          <a:bodyPr vert="horz" lIns="91440" tIns="45720" rIns="91440" bIns="45720" rtlCol="0">
            <a:noAutofit/>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2000" b="1" u="sng" dirty="0"/>
              <a:t>Proposal 3</a:t>
            </a:r>
            <a:r>
              <a:rPr lang="en-US" altLang="ko-KR" sz="2000" dirty="0"/>
              <a:t>. Per-UE indication of the allowed area is proposed. The availability of the DN allowed area is informed to the UE during the attachment procedure, tracking update procedure or a separate DN allowed area indication procedure</a:t>
            </a:r>
            <a:r>
              <a:rPr lang="en-US" altLang="ko-KR" sz="2000" dirty="0" smtClean="0"/>
              <a:t>.</a:t>
            </a:r>
            <a:endParaRPr lang="ko-KR" altLang="ko-KR" sz="2000"/>
          </a:p>
        </p:txBody>
      </p:sp>
    </p:spTree>
    <p:extLst>
      <p:ext uri="{BB962C8B-B14F-4D97-AF65-F5344CB8AC3E}">
        <p14:creationId xmlns:p14="http://schemas.microsoft.com/office/powerpoint/2010/main" val="42255005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sz="3200" dirty="0" smtClean="0"/>
              <a:t>4. PDU session is suspended when the UE leaves the area</a:t>
            </a:r>
            <a:endParaRPr lang="ko-KR" altLang="en-US" sz="3200"/>
          </a:p>
        </p:txBody>
      </p:sp>
      <p:sp>
        <p:nvSpPr>
          <p:cNvPr id="3" name="내용 개체 틀 2"/>
          <p:cNvSpPr>
            <a:spLocks noGrp="1"/>
          </p:cNvSpPr>
          <p:nvPr>
            <p:ph idx="1"/>
          </p:nvPr>
        </p:nvSpPr>
        <p:spPr>
          <a:xfrm>
            <a:off x="320510" y="1404594"/>
            <a:ext cx="11547837" cy="3520697"/>
          </a:xfrm>
        </p:spPr>
        <p:txBody>
          <a:bodyPr>
            <a:normAutofit lnSpcReduction="10000"/>
          </a:bodyPr>
          <a:lstStyle/>
          <a:p>
            <a:r>
              <a:rPr lang="en-US" altLang="ko-KR" sz="2000" b="1" u="sng" dirty="0"/>
              <a:t>Technical Issue 4</a:t>
            </a:r>
            <a:r>
              <a:rPr lang="en-US" altLang="ko-KR" sz="2000" dirty="0"/>
              <a:t>. Whether and how the PDU session should be terminated when the UE leaves the area</a:t>
            </a:r>
            <a:endParaRPr lang="ko-KR" altLang="ko-KR" sz="2000"/>
          </a:p>
          <a:p>
            <a:pPr lvl="1"/>
            <a:r>
              <a:rPr lang="en-US" altLang="ko-KR" sz="1800" dirty="0" smtClean="0"/>
              <a:t>Based </a:t>
            </a:r>
            <a:r>
              <a:rPr lang="en-US" altLang="ko-KR" sz="1800" dirty="0"/>
              <a:t>on the UE movement, it is preferred not to terminate the PDU session immediate after the UE leaves the area because it can moves back to the allowed area soon. If the PDU session is terminated and established again, all the process including IP address assignment and NG3 session establishment is required, which increases complexity.</a:t>
            </a:r>
            <a:endParaRPr lang="ko-KR" altLang="ko-KR" sz="1800"/>
          </a:p>
          <a:p>
            <a:r>
              <a:rPr lang="en-US" altLang="ko-KR" sz="2000" b="1" u="sng" dirty="0" smtClean="0"/>
              <a:t>Proposal </a:t>
            </a:r>
            <a:r>
              <a:rPr lang="en-US" altLang="ko-KR" sz="2000" b="1" u="sng" dirty="0"/>
              <a:t>4.</a:t>
            </a:r>
            <a:r>
              <a:rPr lang="en-US" altLang="ko-KR" sz="2000" dirty="0"/>
              <a:t> It is proposed to introduce </a:t>
            </a:r>
            <a:r>
              <a:rPr lang="en-US" altLang="ko-KR" sz="2000" u="sng" dirty="0"/>
              <a:t>the PDU session suspended state</a:t>
            </a:r>
            <a:r>
              <a:rPr lang="en-US" altLang="ko-KR" sz="2000" dirty="0"/>
              <a:t> for the PDU session. </a:t>
            </a:r>
            <a:endParaRPr lang="en-US" altLang="ko-KR" sz="2000" dirty="0" smtClean="0"/>
          </a:p>
          <a:p>
            <a:pPr marL="685800" lvl="2">
              <a:spcBef>
                <a:spcPts val="1000"/>
              </a:spcBef>
            </a:pPr>
            <a:r>
              <a:rPr lang="en-US" altLang="ko-KR" sz="1800" dirty="0"/>
              <a:t>Instead of terminating the PDU session, we may disable (or suspend) the PDU session where the UE is located out of DN allowed area. When </a:t>
            </a:r>
            <a:r>
              <a:rPr lang="en-US" altLang="ko-KR" sz="1800" u="sng" dirty="0"/>
              <a:t>the PDU session is suspended</a:t>
            </a:r>
            <a:r>
              <a:rPr lang="en-US" altLang="ko-KR" sz="1800" dirty="0"/>
              <a:t>, the UE and the network drops the traffic. </a:t>
            </a:r>
            <a:endParaRPr lang="en-US" altLang="ko-KR" sz="1800" dirty="0" smtClean="0"/>
          </a:p>
          <a:p>
            <a:pPr marL="685800" lvl="2">
              <a:spcBef>
                <a:spcPts val="1000"/>
              </a:spcBef>
            </a:pPr>
            <a:r>
              <a:rPr lang="en-US" altLang="ko-KR" sz="1800" dirty="0" smtClean="0"/>
              <a:t>When </a:t>
            </a:r>
            <a:r>
              <a:rPr lang="en-US" altLang="ko-KR" sz="1800" dirty="0"/>
              <a:t>the UE comes back to the DN allowed area, the PDU session is resumed. The UE updates the UE location by performing tracking area update procedure for the network to update the PDU session status.</a:t>
            </a:r>
          </a:p>
          <a:p>
            <a:endParaRPr lang="ko-KR" altLang="ko-KR" sz="2000" dirty="0"/>
          </a:p>
          <a:p>
            <a:endParaRPr lang="ko-KR" altLang="ko-KR" sz="2200" dirty="0"/>
          </a:p>
          <a:p>
            <a:endParaRPr lang="ko-KR" altLang="en-US" sz="2000" dirty="0"/>
          </a:p>
        </p:txBody>
      </p:sp>
      <p:graphicFrame>
        <p:nvGraphicFramePr>
          <p:cNvPr id="5" name="개체 4"/>
          <p:cNvGraphicFramePr>
            <a:graphicFrameLocks noChangeAspect="1"/>
          </p:cNvGraphicFramePr>
          <p:nvPr>
            <p:extLst/>
          </p:nvPr>
        </p:nvGraphicFramePr>
        <p:xfrm>
          <a:off x="3584864" y="4779819"/>
          <a:ext cx="3439392" cy="1752600"/>
        </p:xfrm>
        <a:graphic>
          <a:graphicData uri="http://schemas.openxmlformats.org/presentationml/2006/ole">
            <mc:AlternateContent xmlns:mc="http://schemas.openxmlformats.org/markup-compatibility/2006">
              <mc:Choice xmlns:v="urn:schemas-microsoft-com:vml" Requires="v">
                <p:oleObj spid="_x0000_s3076" name="Visio" r:id="rId3" imgW="4810257" imgH="2990790" progId="Visio.Drawing.15">
                  <p:embed/>
                </p:oleObj>
              </mc:Choice>
              <mc:Fallback>
                <p:oleObj name="Visio" r:id="rId3" imgW="4810257" imgH="2990790" progId="Visio.Drawing.1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4864" y="4779819"/>
                        <a:ext cx="3439392" cy="1752600"/>
                      </a:xfrm>
                      <a:prstGeom prst="rect">
                        <a:avLst/>
                      </a:prstGeom>
                      <a:noFill/>
                      <a:extLst/>
                    </p:spPr>
                  </p:pic>
                </p:oleObj>
              </mc:Fallback>
            </mc:AlternateContent>
          </a:graphicData>
        </a:graphic>
      </p:graphicFrame>
    </p:spTree>
    <p:extLst>
      <p:ext uri="{BB962C8B-B14F-4D97-AF65-F5344CB8AC3E}">
        <p14:creationId xmlns:p14="http://schemas.microsoft.com/office/powerpoint/2010/main" val="30268833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TotalTime>
  <Words>2413</Words>
  <Application>Microsoft Office PowerPoint</Application>
  <PresentationFormat>와이드스크린</PresentationFormat>
  <Paragraphs>130</Paragraphs>
  <Slides>13</Slides>
  <Notes>0</Notes>
  <HiddenSlides>0</HiddenSlides>
  <MMClips>0</MMClips>
  <ScaleCrop>false</ScaleCrop>
  <HeadingPairs>
    <vt:vector size="8" baseType="variant">
      <vt:variant>
        <vt:lpstr>사용한 글꼴</vt:lpstr>
      </vt:variant>
      <vt:variant>
        <vt:i4>3</vt:i4>
      </vt:variant>
      <vt:variant>
        <vt:lpstr>테마</vt:lpstr>
      </vt:variant>
      <vt:variant>
        <vt:i4>1</vt:i4>
      </vt:variant>
      <vt:variant>
        <vt:lpstr>포함된 OLE 서버</vt:lpstr>
      </vt:variant>
      <vt:variant>
        <vt:i4>1</vt:i4>
      </vt:variant>
      <vt:variant>
        <vt:lpstr>슬라이드 제목</vt:lpstr>
      </vt:variant>
      <vt:variant>
        <vt:i4>13</vt:i4>
      </vt:variant>
    </vt:vector>
  </HeadingPairs>
  <TitlesOfParts>
    <vt:vector size="18" baseType="lpstr">
      <vt:lpstr>맑은 고딕</vt:lpstr>
      <vt:lpstr>Arial</vt:lpstr>
      <vt:lpstr>Times New Roman</vt:lpstr>
      <vt:lpstr>Office 테마</vt:lpstr>
      <vt:lpstr>Visio</vt:lpstr>
      <vt:lpstr>Local Area Data Network  Discussion, Solution Update, Evaluation</vt:lpstr>
      <vt:lpstr>PowerPoint 프레젠테이션</vt:lpstr>
      <vt:lpstr>Concept of Local Area Data Network</vt:lpstr>
      <vt:lpstr>Technical Issues</vt:lpstr>
      <vt:lpstr>1. How the DN allowed area is defined</vt:lpstr>
      <vt:lpstr>[Annex] Example configuration of LADN</vt:lpstr>
      <vt:lpstr>2. Network trigger vs. UE requested PDU session </vt:lpstr>
      <vt:lpstr>3. How the network provide the information</vt:lpstr>
      <vt:lpstr>4. PDU session is suspended when the UE leaves the area</vt:lpstr>
      <vt:lpstr>5. Signaling when UE moves across the allowed area</vt:lpstr>
      <vt:lpstr>Proposed Function (1/2)</vt:lpstr>
      <vt:lpstr>Proposed Function (2/2)</vt:lpstr>
      <vt:lpstr>Solution Evaluation</vt:lpstr>
    </vt:vector>
  </TitlesOfParts>
  <Company>Samsung Electronics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이지철/선행Protocol Lab.(IM)/E6(수석)/삼성전자</dc:creator>
  <cp:lastModifiedBy>이지철/선행Protocol Lab.(IM)/E6(수석)/삼성전자</cp:lastModifiedBy>
  <cp:revision>82</cp:revision>
  <cp:lastPrinted>2016-10-31T06:41:52Z</cp:lastPrinted>
  <dcterms:created xsi:type="dcterms:W3CDTF">2016-10-31T05:44:52Z</dcterms:created>
  <dcterms:modified xsi:type="dcterms:W3CDTF">2016-11-08T05:37:15Z</dcterms:modified>
</cp:coreProperties>
</file>